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5" r:id="rId5"/>
    <p:sldId id="259" r:id="rId6"/>
    <p:sldId id="260" r:id="rId7"/>
    <p:sldId id="261" r:id="rId8"/>
    <p:sldId id="264" r:id="rId9"/>
    <p:sldId id="262" r:id="rId10"/>
    <p:sldId id="263" r:id="rId11"/>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01B"/>
    <a:srgbClr val="EE6A29"/>
    <a:srgbClr val="FD80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4"/>
    <p:restoredTop sz="94444"/>
  </p:normalViewPr>
  <p:slideViewPr>
    <p:cSldViewPr snapToGrid="0" snapToObjects="1">
      <p:cViewPr>
        <p:scale>
          <a:sx n="130" d="100"/>
          <a:sy n="130" d="100"/>
        </p:scale>
        <p:origin x="976" y="-2496"/>
      </p:cViewPr>
      <p:guideLst>
        <p:guide orient="horz" pos="3168"/>
        <p:guide pos="24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9A074-758A-1844-8620-E79D2E646C53}" type="datetimeFigureOut">
              <a:rPr lang="en-US" smtClean="0"/>
              <a:t>10/30/19</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5BE15-A846-0E4B-BE8E-9DBEA82FF759}" type="slidenum">
              <a:rPr lang="en-US" smtClean="0"/>
              <a:t>‹#›</a:t>
            </a:fld>
            <a:endParaRPr lang="en-US"/>
          </a:p>
        </p:txBody>
      </p:sp>
    </p:spTree>
    <p:extLst>
      <p:ext uri="{BB962C8B-B14F-4D97-AF65-F5344CB8AC3E}">
        <p14:creationId xmlns:p14="http://schemas.microsoft.com/office/powerpoint/2010/main" val="75376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1</a:t>
            </a:fld>
            <a:endParaRPr lang="en-US"/>
          </a:p>
        </p:txBody>
      </p:sp>
    </p:spTree>
    <p:extLst>
      <p:ext uri="{BB962C8B-B14F-4D97-AF65-F5344CB8AC3E}">
        <p14:creationId xmlns:p14="http://schemas.microsoft.com/office/powerpoint/2010/main" val="171995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3</a:t>
            </a:fld>
            <a:endParaRPr lang="en-US"/>
          </a:p>
        </p:txBody>
      </p:sp>
    </p:spTree>
    <p:extLst>
      <p:ext uri="{BB962C8B-B14F-4D97-AF65-F5344CB8AC3E}">
        <p14:creationId xmlns:p14="http://schemas.microsoft.com/office/powerpoint/2010/main" val="37841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4</a:t>
            </a:fld>
            <a:endParaRPr lang="en-US"/>
          </a:p>
        </p:txBody>
      </p:sp>
    </p:spTree>
    <p:extLst>
      <p:ext uri="{BB962C8B-B14F-4D97-AF65-F5344CB8AC3E}">
        <p14:creationId xmlns:p14="http://schemas.microsoft.com/office/powerpoint/2010/main" val="417297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5</a:t>
            </a:fld>
            <a:endParaRPr lang="en-US"/>
          </a:p>
        </p:txBody>
      </p:sp>
    </p:spTree>
    <p:extLst>
      <p:ext uri="{BB962C8B-B14F-4D97-AF65-F5344CB8AC3E}">
        <p14:creationId xmlns:p14="http://schemas.microsoft.com/office/powerpoint/2010/main" val="79935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6</a:t>
            </a:fld>
            <a:endParaRPr lang="en-US"/>
          </a:p>
        </p:txBody>
      </p:sp>
    </p:spTree>
    <p:extLst>
      <p:ext uri="{BB962C8B-B14F-4D97-AF65-F5344CB8AC3E}">
        <p14:creationId xmlns:p14="http://schemas.microsoft.com/office/powerpoint/2010/main" val="381928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7</a:t>
            </a:fld>
            <a:endParaRPr lang="en-US"/>
          </a:p>
        </p:txBody>
      </p:sp>
    </p:spTree>
    <p:extLst>
      <p:ext uri="{BB962C8B-B14F-4D97-AF65-F5344CB8AC3E}">
        <p14:creationId xmlns:p14="http://schemas.microsoft.com/office/powerpoint/2010/main" val="411600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8</a:t>
            </a:fld>
            <a:endParaRPr lang="en-US"/>
          </a:p>
        </p:txBody>
      </p:sp>
    </p:spTree>
    <p:extLst>
      <p:ext uri="{BB962C8B-B14F-4D97-AF65-F5344CB8AC3E}">
        <p14:creationId xmlns:p14="http://schemas.microsoft.com/office/powerpoint/2010/main" val="91147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5BE15-A846-0E4B-BE8E-9DBEA82FF759}" type="slidenum">
              <a:rPr lang="en-US" smtClean="0"/>
              <a:t>9</a:t>
            </a:fld>
            <a:endParaRPr lang="en-US"/>
          </a:p>
        </p:txBody>
      </p:sp>
    </p:spTree>
    <p:extLst>
      <p:ext uri="{BB962C8B-B14F-4D97-AF65-F5344CB8AC3E}">
        <p14:creationId xmlns:p14="http://schemas.microsoft.com/office/powerpoint/2010/main" val="8397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A25879-3A65-AC4C-AB10-56A33E85FAF0}"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384307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25879-3A65-AC4C-AB10-56A33E85FAF0}"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121946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25879-3A65-AC4C-AB10-56A33E85FAF0}"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213250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25879-3A65-AC4C-AB10-56A33E85FAF0}"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264612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25879-3A65-AC4C-AB10-56A33E85FAF0}"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395198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25879-3A65-AC4C-AB10-56A33E85FAF0}"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100657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25879-3A65-AC4C-AB10-56A33E85FAF0}" type="datetimeFigureOut">
              <a:rPr lang="en-US" smtClean="0"/>
              <a:t>10/30/19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243990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25879-3A65-AC4C-AB10-56A33E85FAF0}" type="datetimeFigureOut">
              <a:rPr lang="en-US" smtClean="0"/>
              <a:t>10/30/19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187633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25879-3A65-AC4C-AB10-56A33E85FAF0}" type="datetimeFigureOut">
              <a:rPr lang="en-US" smtClean="0"/>
              <a:t>10/30/19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338584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25879-3A65-AC4C-AB10-56A33E85FAF0}"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34498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25879-3A65-AC4C-AB10-56A33E85FAF0}"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0A408-4BDE-9E4A-A836-5F44E59A601C}" type="slidenum">
              <a:rPr lang="en-US" smtClean="0"/>
              <a:t>‹#›</a:t>
            </a:fld>
            <a:endParaRPr lang="en-US"/>
          </a:p>
        </p:txBody>
      </p:sp>
    </p:spTree>
    <p:extLst>
      <p:ext uri="{BB962C8B-B14F-4D97-AF65-F5344CB8AC3E}">
        <p14:creationId xmlns:p14="http://schemas.microsoft.com/office/powerpoint/2010/main" val="29321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4EA25879-3A65-AC4C-AB10-56A33E85FAF0}" type="datetimeFigureOut">
              <a:rPr lang="en-US" smtClean="0"/>
              <a:t>10/30/19</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CE40A408-4BDE-9E4A-A836-5F44E59A601C}" type="slidenum">
              <a:rPr lang="en-US" smtClean="0"/>
              <a:t>‹#›</a:t>
            </a:fld>
            <a:endParaRPr lang="en-US"/>
          </a:p>
        </p:txBody>
      </p:sp>
    </p:spTree>
    <p:extLst>
      <p:ext uri="{BB962C8B-B14F-4D97-AF65-F5344CB8AC3E}">
        <p14:creationId xmlns:p14="http://schemas.microsoft.com/office/powerpoint/2010/main" val="3952082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243" y="749654"/>
            <a:ext cx="4735914" cy="981153"/>
          </a:xfrm>
          <a:prstGeom prst="rect">
            <a:avLst/>
          </a:prstGeom>
        </p:spPr>
      </p:pic>
      <p:pic>
        <p:nvPicPr>
          <p:cNvPr id="7" name="Picture 6" descr="FrontPag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7805532" cy="10101277"/>
          </a:xfrm>
          <a:prstGeom prst="rect">
            <a:avLst/>
          </a:prstGeom>
        </p:spPr>
      </p:pic>
    </p:spTree>
    <p:extLst>
      <p:ext uri="{BB962C8B-B14F-4D97-AF65-F5344CB8AC3E}">
        <p14:creationId xmlns:p14="http://schemas.microsoft.com/office/powerpoint/2010/main" val="76829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388" y="1178320"/>
            <a:ext cx="6791512" cy="7097008"/>
          </a:xfrm>
        </p:spPr>
        <p:txBody>
          <a:bodyPr>
            <a:normAutofit/>
          </a:bodyPr>
          <a:lstStyle/>
          <a:p>
            <a:pPr marL="0" indent="0">
              <a:lnSpc>
                <a:spcPct val="110000"/>
              </a:lnSpc>
              <a:spcBef>
                <a:spcPts val="0"/>
              </a:spcBef>
              <a:buNone/>
            </a:pPr>
            <a:r>
              <a:rPr lang="en-US" sz="1400" b="1" dirty="0"/>
              <a:t>All exhibitors are located in the Network Room. </a:t>
            </a:r>
            <a:r>
              <a:rPr lang="en-US" sz="1400" dirty="0"/>
              <a:t>Breakfast, lunch and snacks are served here, as well as the sponsored cocktail parties. The room will be open all day for attendees to visit and network. Please note, internet access and electricity are not included with the cost of your booth. Please call the Omni Hotel at (972) 556-0800 to make the necessary arrangements.</a:t>
            </a:r>
          </a:p>
          <a:p>
            <a:pPr marL="0" indent="-182880">
              <a:lnSpc>
                <a:spcPct val="120000"/>
              </a:lnSpc>
              <a:spcBef>
                <a:spcPts val="0"/>
              </a:spcBef>
            </a:pPr>
            <a:endParaRPr lang="en-US" sz="1100" dirty="0"/>
          </a:p>
          <a:p>
            <a:pPr marL="0" indent="0">
              <a:lnSpc>
                <a:spcPct val="120000"/>
              </a:lnSpc>
              <a:spcBef>
                <a:spcPts val="0"/>
              </a:spcBef>
              <a:buNone/>
            </a:pPr>
            <a:r>
              <a:rPr lang="en-US" sz="1800" b="1" dirty="0">
                <a:solidFill>
                  <a:srgbClr val="FD8008"/>
                </a:solidFill>
              </a:rPr>
              <a:t>EARLY BIRD EXHIBITOR FEE: </a:t>
            </a:r>
            <a:r>
              <a:rPr lang="en-US" sz="1800" dirty="0">
                <a:solidFill>
                  <a:srgbClr val="FD8008"/>
                </a:solidFill>
              </a:rPr>
              <a:t>$3,295 </a:t>
            </a:r>
            <a:r>
              <a:rPr lang="en-US" sz="1800" dirty="0">
                <a:solidFill>
                  <a:srgbClr val="FF0000"/>
                </a:solidFill>
              </a:rPr>
              <a:t>(Ends December 20)</a:t>
            </a:r>
          </a:p>
          <a:p>
            <a:pPr marL="0" indent="-182880">
              <a:lnSpc>
                <a:spcPct val="120000"/>
              </a:lnSpc>
              <a:spcBef>
                <a:spcPts val="0"/>
              </a:spcBef>
            </a:pPr>
            <a:r>
              <a:rPr lang="en-US" sz="1100" dirty="0"/>
              <a:t>8-ft table in the Network Room</a:t>
            </a:r>
          </a:p>
          <a:p>
            <a:pPr marL="0" indent="-182880">
              <a:lnSpc>
                <a:spcPct val="12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20000"/>
              </a:lnSpc>
              <a:spcBef>
                <a:spcPts val="0"/>
              </a:spcBef>
            </a:pPr>
            <a:r>
              <a:rPr lang="en-US" sz="1100" dirty="0"/>
              <a:t>Logo inclusion on NARS </a:t>
            </a:r>
            <a:r>
              <a:rPr lang="is-IS" sz="1100" dirty="0"/>
              <a:t>2020</a:t>
            </a:r>
            <a:r>
              <a:rPr lang="en-US" sz="1100" dirty="0"/>
              <a:t> printed agenda</a:t>
            </a:r>
          </a:p>
          <a:p>
            <a:pPr marL="0" indent="-182880">
              <a:lnSpc>
                <a:spcPct val="120000"/>
              </a:lnSpc>
              <a:spcBef>
                <a:spcPts val="0"/>
              </a:spcBef>
            </a:pPr>
            <a:r>
              <a:rPr lang="en-US" sz="1100" dirty="0"/>
              <a:t>Logo inclusion on rotating sponsor presentations projected in main ballroom between speakers</a:t>
            </a:r>
          </a:p>
          <a:p>
            <a:pPr marL="0" indent="-182880">
              <a:lnSpc>
                <a:spcPct val="120000"/>
              </a:lnSpc>
              <a:spcBef>
                <a:spcPts val="0"/>
              </a:spcBef>
            </a:pPr>
            <a:r>
              <a:rPr lang="en-US" sz="1100" dirty="0"/>
              <a:t>Two complimentary conference registrations</a:t>
            </a:r>
          </a:p>
          <a:p>
            <a:pPr marL="0" indent="-182880">
              <a:lnSpc>
                <a:spcPct val="120000"/>
              </a:lnSpc>
              <a:spcBef>
                <a:spcPts val="0"/>
              </a:spcBef>
            </a:pPr>
            <a:endParaRPr lang="en-US" sz="1100" dirty="0"/>
          </a:p>
          <a:p>
            <a:pPr marL="0" indent="0">
              <a:lnSpc>
                <a:spcPct val="120000"/>
              </a:lnSpc>
              <a:spcBef>
                <a:spcPts val="0"/>
              </a:spcBef>
              <a:buNone/>
            </a:pPr>
            <a:r>
              <a:rPr lang="en-US" sz="1800" b="1" dirty="0">
                <a:solidFill>
                  <a:srgbClr val="FD8008"/>
                </a:solidFill>
              </a:rPr>
              <a:t>REGULAR EXHIBITOR FEE: </a:t>
            </a:r>
            <a:r>
              <a:rPr lang="en-US" sz="1800" dirty="0">
                <a:solidFill>
                  <a:srgbClr val="FD8008"/>
                </a:solidFill>
              </a:rPr>
              <a:t>$3,995 </a:t>
            </a:r>
            <a:r>
              <a:rPr lang="en-US" sz="1800" dirty="0">
                <a:solidFill>
                  <a:srgbClr val="FF0000"/>
                </a:solidFill>
              </a:rPr>
              <a:t>(Ends May 6)</a:t>
            </a:r>
          </a:p>
          <a:p>
            <a:pPr marL="0" indent="-182880">
              <a:lnSpc>
                <a:spcPct val="120000"/>
              </a:lnSpc>
              <a:spcBef>
                <a:spcPts val="0"/>
              </a:spcBef>
            </a:pPr>
            <a:r>
              <a:rPr lang="en-US" sz="1100" dirty="0"/>
              <a:t>8-ft table in the Network Room</a:t>
            </a:r>
          </a:p>
          <a:p>
            <a:pPr marL="0" indent="-182880">
              <a:lnSpc>
                <a:spcPct val="12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20000"/>
              </a:lnSpc>
              <a:spcBef>
                <a:spcPts val="0"/>
              </a:spcBef>
            </a:pPr>
            <a:r>
              <a:rPr lang="en-US" sz="1100" dirty="0"/>
              <a:t>Logo inclusion on NARS </a:t>
            </a:r>
            <a:r>
              <a:rPr lang="is-IS" sz="1100" dirty="0"/>
              <a:t>2020</a:t>
            </a:r>
            <a:r>
              <a:rPr lang="en-US" sz="1100" dirty="0"/>
              <a:t> printed agenda</a:t>
            </a:r>
          </a:p>
          <a:p>
            <a:pPr marL="0" indent="-182880">
              <a:lnSpc>
                <a:spcPct val="120000"/>
              </a:lnSpc>
              <a:spcBef>
                <a:spcPts val="0"/>
              </a:spcBef>
            </a:pPr>
            <a:r>
              <a:rPr lang="en-US" sz="1100" dirty="0"/>
              <a:t>Logo inclusion on rotating sponsor presentations projected in main ballroom between speakers</a:t>
            </a:r>
          </a:p>
          <a:p>
            <a:pPr marL="0" indent="-182880">
              <a:lnSpc>
                <a:spcPct val="120000"/>
              </a:lnSpc>
              <a:spcBef>
                <a:spcPts val="0"/>
              </a:spcBef>
            </a:pPr>
            <a:r>
              <a:rPr lang="en-US" sz="1100" dirty="0"/>
              <a:t>Two complimentary conference registrations</a:t>
            </a:r>
          </a:p>
          <a:p>
            <a:pPr marL="0" indent="-182880">
              <a:lnSpc>
                <a:spcPct val="120000"/>
              </a:lnSpc>
              <a:spcBef>
                <a:spcPts val="0"/>
              </a:spcBef>
            </a:pPr>
            <a:endParaRPr lang="en-US" sz="1100" dirty="0"/>
          </a:p>
          <a:p>
            <a:pPr marL="0" indent="0">
              <a:lnSpc>
                <a:spcPct val="120000"/>
              </a:lnSpc>
              <a:spcBef>
                <a:spcPts val="0"/>
              </a:spcBef>
              <a:buNone/>
            </a:pPr>
            <a:r>
              <a:rPr lang="en-US" sz="1800" b="1" dirty="0">
                <a:solidFill>
                  <a:srgbClr val="FD8008"/>
                </a:solidFill>
              </a:rPr>
              <a:t>REGISTERED EXHIBITOR INFORMATION</a:t>
            </a:r>
            <a:r>
              <a:rPr lang="en-US" sz="1800" dirty="0">
                <a:solidFill>
                  <a:srgbClr val="FD8008"/>
                </a:solidFill>
              </a:rPr>
              <a:t>:</a:t>
            </a:r>
            <a:endParaRPr lang="en-US" sz="1800" dirty="0"/>
          </a:p>
          <a:p>
            <a:pPr marL="0" indent="-182880">
              <a:lnSpc>
                <a:spcPct val="120000"/>
              </a:lnSpc>
              <a:spcBef>
                <a:spcPts val="0"/>
              </a:spcBef>
            </a:pPr>
            <a:r>
              <a:rPr lang="en-US" sz="1100" dirty="0"/>
              <a:t>Set up begins at 8:00 a.m. on Thursday, May 7.</a:t>
            </a:r>
          </a:p>
          <a:p>
            <a:pPr marL="0" indent="-182880">
              <a:lnSpc>
                <a:spcPct val="120000"/>
              </a:lnSpc>
              <a:spcBef>
                <a:spcPts val="0"/>
              </a:spcBef>
            </a:pPr>
            <a:r>
              <a:rPr lang="en-US" sz="1100" dirty="0"/>
              <a:t>Break down may begin at 4 p.m. on Friday, May 8. Please be respectful of other vendors while breaking down.</a:t>
            </a:r>
          </a:p>
          <a:p>
            <a:pPr marL="0" indent="-182880">
              <a:lnSpc>
                <a:spcPct val="120000"/>
              </a:lnSpc>
              <a:spcBef>
                <a:spcPts val="0"/>
              </a:spcBef>
            </a:pPr>
            <a:r>
              <a:rPr lang="en-US" sz="1100" dirty="0"/>
              <a:t>Exhibit booths will be chosen on a first-come, first-served basis.</a:t>
            </a:r>
          </a:p>
          <a:p>
            <a:pPr marL="0" indent="-182880">
              <a:lnSpc>
                <a:spcPct val="120000"/>
              </a:lnSpc>
              <a:spcBef>
                <a:spcPts val="0"/>
              </a:spcBef>
            </a:pPr>
            <a:endParaRPr lang="en-US" sz="1100" dirty="0"/>
          </a:p>
          <a:p>
            <a:pPr marL="0" indent="-182880">
              <a:lnSpc>
                <a:spcPct val="120000"/>
              </a:lnSpc>
              <a:spcBef>
                <a:spcPts val="0"/>
              </a:spcBef>
            </a:pPr>
            <a:endParaRPr lang="en-US" sz="1100" dirty="0"/>
          </a:p>
          <a:p>
            <a:pPr marL="0" indent="-182880">
              <a:lnSpc>
                <a:spcPct val="120000"/>
              </a:lnSpc>
              <a:spcBef>
                <a:spcPts val="0"/>
              </a:spcBef>
            </a:pPr>
            <a:endParaRPr lang="en-US" sz="1100" dirty="0"/>
          </a:p>
          <a:p>
            <a:pPr marL="0" indent="0" algn="ctr">
              <a:lnSpc>
                <a:spcPct val="120000"/>
              </a:lnSpc>
              <a:spcBef>
                <a:spcPts val="0"/>
              </a:spcBef>
              <a:buNone/>
            </a:pPr>
            <a:r>
              <a:rPr lang="en-US" sz="1600" b="1" dirty="0"/>
              <a:t>To register as an exhibitor, visit</a:t>
            </a:r>
          </a:p>
          <a:p>
            <a:pPr marL="0" indent="0" algn="ctr">
              <a:lnSpc>
                <a:spcPct val="120000"/>
              </a:lnSpc>
              <a:spcBef>
                <a:spcPts val="0"/>
              </a:spcBef>
              <a:buNone/>
            </a:pPr>
            <a:r>
              <a:rPr lang="en-US" sz="1600" i="1" dirty="0" err="1"/>
              <a:t>www.reposummit.com</a:t>
            </a:r>
            <a:r>
              <a:rPr lang="en-US" sz="1600" i="1" dirty="0"/>
              <a:t>/exhibitor-registration</a:t>
            </a:r>
          </a:p>
          <a:p>
            <a:pPr marL="0" indent="0">
              <a:lnSpc>
                <a:spcPct val="120000"/>
              </a:lnSpc>
              <a:spcBef>
                <a:spcPts val="0"/>
              </a:spcBef>
              <a:buNone/>
            </a:pPr>
            <a:endParaRPr lang="en-US" sz="1100" dirty="0"/>
          </a:p>
        </p:txBody>
      </p:sp>
      <p:sp>
        <p:nvSpPr>
          <p:cNvPr id="6" name="Rectangle 5"/>
          <p:cNvSpPr/>
          <p:nvPr/>
        </p:nvSpPr>
        <p:spPr>
          <a:xfrm>
            <a:off x="0" y="0"/>
            <a:ext cx="7792562"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pic>
        <p:nvPicPr>
          <p:cNvPr id="8" name="Picture 7" descr="Logobug_ltblue.png"/>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4" name="Rectangle 3">
            <a:extLst>
              <a:ext uri="{FF2B5EF4-FFF2-40B4-BE49-F238E27FC236}">
                <a16:creationId xmlns:a16="http://schemas.microsoft.com/office/drawing/2014/main" id="{0F18F1DF-3CF2-0E41-B4D2-4E24618D3C5D}"/>
              </a:ext>
            </a:extLst>
          </p:cNvPr>
          <p:cNvSpPr/>
          <p:nvPr/>
        </p:nvSpPr>
        <p:spPr>
          <a:xfrm>
            <a:off x="6885452" y="9668143"/>
            <a:ext cx="250390" cy="246221"/>
          </a:xfrm>
          <a:prstGeom prst="rect">
            <a:avLst/>
          </a:prstGeom>
        </p:spPr>
        <p:txBody>
          <a:bodyPr wrap="none">
            <a:spAutoFit/>
          </a:bodyPr>
          <a:lstStyle/>
          <a:p>
            <a:r>
              <a:rPr lang="en-US" sz="1000" dirty="0"/>
              <a:t>9</a:t>
            </a:r>
          </a:p>
        </p:txBody>
      </p:sp>
      <p:pic>
        <p:nvPicPr>
          <p:cNvPr id="5" name="Picture 4" descr="People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298" y="7007135"/>
            <a:ext cx="841248" cy="61569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2452" y="269348"/>
            <a:ext cx="917448" cy="597408"/>
          </a:xfrm>
          <a:prstGeom prst="rect">
            <a:avLst/>
          </a:prstGeom>
        </p:spPr>
      </p:pic>
    </p:spTree>
    <p:extLst>
      <p:ext uri="{BB962C8B-B14F-4D97-AF65-F5344CB8AC3E}">
        <p14:creationId xmlns:p14="http://schemas.microsoft.com/office/powerpoint/2010/main" val="409661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388" y="1613736"/>
            <a:ext cx="6406979" cy="6216985"/>
          </a:xfrm>
        </p:spPr>
        <p:txBody>
          <a:bodyPr>
            <a:normAutofit/>
          </a:bodyPr>
          <a:lstStyle/>
          <a:p>
            <a:pPr marL="0" indent="0">
              <a:spcBef>
                <a:spcPts val="600"/>
              </a:spcBef>
              <a:spcAft>
                <a:spcPts val="600"/>
              </a:spcAft>
              <a:buNone/>
            </a:pPr>
            <a:r>
              <a:rPr lang="en-US" sz="1600" b="1" dirty="0">
                <a:solidFill>
                  <a:srgbClr val="FD8008"/>
                </a:solidFill>
              </a:rPr>
              <a:t>Thank you </a:t>
            </a:r>
            <a:r>
              <a:rPr lang="en-US" sz="1600" dirty="0"/>
              <a:t>for your interest in sponsoring and/or exhibiting at NARS </a:t>
            </a:r>
            <a:r>
              <a:rPr lang="is-IS" sz="1600" dirty="0"/>
              <a:t>2020</a:t>
            </a:r>
            <a:r>
              <a:rPr lang="en-US" sz="1600" dirty="0"/>
              <a:t>. </a:t>
            </a:r>
          </a:p>
          <a:p>
            <a:pPr marL="0" indent="0">
              <a:spcBef>
                <a:spcPts val="600"/>
              </a:spcBef>
              <a:spcAft>
                <a:spcPts val="600"/>
              </a:spcAft>
              <a:buNone/>
            </a:pPr>
            <a:r>
              <a:rPr lang="en-US" sz="1600" dirty="0"/>
              <a:t>The North American </a:t>
            </a:r>
            <a:r>
              <a:rPr lang="en-US" sz="1600" dirty="0" err="1"/>
              <a:t>Repossessors</a:t>
            </a:r>
            <a:r>
              <a:rPr lang="en-US" sz="1600" dirty="0"/>
              <a:t> Summit (NARS) is an annual 2-day conference for professionals in the recovery and remarketing industry from across the country to come together to address key issues impacting their industry and businesses. By becoming a sponsor, you will </a:t>
            </a:r>
            <a:r>
              <a:rPr lang="en-US" sz="1600" b="1" dirty="0">
                <a:solidFill>
                  <a:srgbClr val="EE6A29"/>
                </a:solidFill>
              </a:rPr>
              <a:t>reach more than 600 collateral recovery and remarketing industry professionals </a:t>
            </a:r>
            <a:r>
              <a:rPr lang="en-US" sz="1600" dirty="0"/>
              <a:t>from across the country. </a:t>
            </a:r>
          </a:p>
          <a:p>
            <a:pPr marL="0" indent="0">
              <a:spcBef>
                <a:spcPts val="600"/>
              </a:spcBef>
              <a:spcAft>
                <a:spcPts val="600"/>
              </a:spcAft>
              <a:buNone/>
            </a:pPr>
            <a:r>
              <a:rPr lang="en-US" sz="1600" dirty="0"/>
              <a:t>NARS provides an open and collaborative environment for all recovery industry professionals to address challenges and complexities in the industry and to lay out the foundation for the future. All professionals associated with the recovery and remarketing industry, including members of the lending community, are welcome. </a:t>
            </a:r>
          </a:p>
          <a:p>
            <a:pPr marL="0" indent="0">
              <a:spcBef>
                <a:spcPts val="600"/>
              </a:spcBef>
              <a:spcAft>
                <a:spcPts val="600"/>
              </a:spcAft>
              <a:buNone/>
            </a:pPr>
            <a:r>
              <a:rPr lang="en-US" sz="1600" dirty="0"/>
              <a:t>In this packet, you will find information on how to become a sponsor or exhibitor at NARS </a:t>
            </a:r>
            <a:r>
              <a:rPr lang="is-IS" sz="1600" dirty="0"/>
              <a:t>2020</a:t>
            </a:r>
            <a:r>
              <a:rPr lang="en-US" sz="1600" dirty="0"/>
              <a:t>. Specific details and opportunities are listed to ensure that you can make the most out of your sponsorship or exhibiting experience. </a:t>
            </a:r>
          </a:p>
        </p:txBody>
      </p:sp>
      <p:sp>
        <p:nvSpPr>
          <p:cNvPr id="6" name="TextBox 5"/>
          <p:cNvSpPr txBox="1"/>
          <p:nvPr/>
        </p:nvSpPr>
        <p:spPr>
          <a:xfrm>
            <a:off x="710653" y="6476512"/>
            <a:ext cx="6364714" cy="923330"/>
          </a:xfrm>
          <a:prstGeom prst="rect">
            <a:avLst/>
          </a:prstGeom>
          <a:noFill/>
        </p:spPr>
        <p:txBody>
          <a:bodyPr wrap="square" rtlCol="0">
            <a:spAutoFit/>
          </a:bodyPr>
          <a:lstStyle/>
          <a:p>
            <a:pPr algn="ctr"/>
            <a:r>
              <a:rPr lang="en-US" b="1" dirty="0">
                <a:solidFill>
                  <a:srgbClr val="FD8008"/>
                </a:solidFill>
              </a:rPr>
              <a:t>May 7 - 8, </a:t>
            </a:r>
            <a:r>
              <a:rPr lang="is-IS" b="1" dirty="0">
                <a:solidFill>
                  <a:srgbClr val="FD8008"/>
                </a:solidFill>
              </a:rPr>
              <a:t>2020</a:t>
            </a:r>
            <a:endParaRPr lang="en-US" b="1" dirty="0">
              <a:solidFill>
                <a:srgbClr val="FD8008"/>
              </a:solidFill>
            </a:endParaRPr>
          </a:p>
          <a:p>
            <a:pPr algn="ctr"/>
            <a:r>
              <a:rPr lang="en-US" b="1" dirty="0">
                <a:solidFill>
                  <a:srgbClr val="FD8008"/>
                </a:solidFill>
              </a:rPr>
              <a:t>OMNI MANDALAY HOTEL</a:t>
            </a:r>
          </a:p>
          <a:p>
            <a:pPr algn="ctr"/>
            <a:r>
              <a:rPr lang="en-US" b="1" dirty="0">
                <a:solidFill>
                  <a:srgbClr val="FD8008"/>
                </a:solidFill>
              </a:rPr>
              <a:t>IRVING, TEXAS</a:t>
            </a:r>
          </a:p>
        </p:txBody>
      </p:sp>
      <p:pic>
        <p:nvPicPr>
          <p:cNvPr id="7" name="Picture 6" descr="ARALOGO-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048" y="8052017"/>
            <a:ext cx="1486304" cy="1023876"/>
          </a:xfrm>
          <a:prstGeom prst="rect">
            <a:avLst/>
          </a:prstGeom>
        </p:spPr>
      </p:pic>
      <p:sp>
        <p:nvSpPr>
          <p:cNvPr id="8" name="Rectangle 7"/>
          <p:cNvSpPr/>
          <p:nvPr/>
        </p:nvSpPr>
        <p:spPr>
          <a:xfrm>
            <a:off x="0" y="0"/>
            <a:ext cx="7772400"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985" y="131130"/>
            <a:ext cx="3470012" cy="718894"/>
          </a:xfrm>
          <a:prstGeom prst="rect">
            <a:avLst/>
          </a:prstGeom>
        </p:spPr>
      </p:pic>
      <p:pic>
        <p:nvPicPr>
          <p:cNvPr id="5" name="Picture 4" descr="Peop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5343" y="9064849"/>
            <a:ext cx="466344" cy="524256"/>
          </a:xfrm>
          <a:prstGeom prst="rect">
            <a:avLst/>
          </a:prstGeom>
        </p:spPr>
      </p:pic>
    </p:spTree>
    <p:extLst>
      <p:ext uri="{BB962C8B-B14F-4D97-AF65-F5344CB8AC3E}">
        <p14:creationId xmlns:p14="http://schemas.microsoft.com/office/powerpoint/2010/main" val="199811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772400"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sp>
        <p:nvSpPr>
          <p:cNvPr id="3" name="Content Placeholder 2"/>
          <p:cNvSpPr>
            <a:spLocks noGrp="1"/>
          </p:cNvSpPr>
          <p:nvPr>
            <p:ph idx="1"/>
          </p:nvPr>
        </p:nvSpPr>
        <p:spPr>
          <a:xfrm>
            <a:off x="363093" y="1129525"/>
            <a:ext cx="6522723" cy="8860781"/>
          </a:xfrm>
        </p:spPr>
        <p:txBody>
          <a:bodyPr>
            <a:normAutofit/>
          </a:bodyPr>
          <a:lstStyle/>
          <a:p>
            <a:pPr marL="0" indent="0">
              <a:lnSpc>
                <a:spcPct val="120000"/>
              </a:lnSpc>
              <a:spcBef>
                <a:spcPts val="600"/>
              </a:spcBef>
              <a:spcAft>
                <a:spcPts val="600"/>
              </a:spcAft>
              <a:buNone/>
            </a:pPr>
            <a:r>
              <a:rPr lang="en-US" sz="1600" b="1" strike="sngStrike" dirty="0">
                <a:solidFill>
                  <a:srgbClr val="FD8008"/>
                </a:solidFill>
              </a:rPr>
              <a:t>HEADLINE AND COCKTAIL SPONSOR</a:t>
            </a:r>
            <a:r>
              <a:rPr lang="en-US" sz="1600" b="1" dirty="0">
                <a:solidFill>
                  <a:srgbClr val="FD8008"/>
                </a:solidFill>
              </a:rPr>
              <a:t>: </a:t>
            </a:r>
            <a:r>
              <a:rPr lang="en-US" sz="1600" strike="sngStrike" dirty="0">
                <a:solidFill>
                  <a:srgbClr val="FD8008"/>
                </a:solidFill>
              </a:rPr>
              <a:t>$27,000</a:t>
            </a:r>
            <a:r>
              <a:rPr lang="en-US" sz="1600" dirty="0">
                <a:solidFill>
                  <a:srgbClr val="FD8008"/>
                </a:solidFill>
              </a:rPr>
              <a:t>  </a:t>
            </a:r>
            <a:r>
              <a:rPr lang="en-US" sz="1600" b="1" dirty="0">
                <a:solidFill>
                  <a:srgbClr val="FF0000"/>
                </a:solidFill>
              </a:rPr>
              <a:t>SOLD</a:t>
            </a:r>
          </a:p>
          <a:p>
            <a:pPr marL="0" indent="-182880">
              <a:lnSpc>
                <a:spcPct val="120000"/>
              </a:lnSpc>
              <a:spcBef>
                <a:spcPts val="0"/>
              </a:spcBef>
            </a:pPr>
            <a:r>
              <a:rPr lang="en-US" sz="1000" dirty="0"/>
              <a:t>Headlining Sponsor of NARS </a:t>
            </a:r>
            <a:r>
              <a:rPr lang="is-IS" sz="1000" dirty="0"/>
              <a:t>2020</a:t>
            </a:r>
            <a:endParaRPr lang="en-US" sz="1000" dirty="0"/>
          </a:p>
          <a:p>
            <a:pPr marL="0" indent="-182880">
              <a:lnSpc>
                <a:spcPct val="120000"/>
              </a:lnSpc>
              <a:spcBef>
                <a:spcPts val="0"/>
              </a:spcBef>
            </a:pPr>
            <a:r>
              <a:rPr lang="en-US" sz="1000" dirty="0"/>
              <a:t>One exhibitor booth and space preference</a:t>
            </a:r>
          </a:p>
          <a:p>
            <a:pPr marL="0" indent="-182880">
              <a:lnSpc>
                <a:spcPct val="120000"/>
              </a:lnSpc>
              <a:spcBef>
                <a:spcPts val="0"/>
              </a:spcBef>
            </a:pPr>
            <a:r>
              <a:rPr lang="en-US" sz="1000" dirty="0"/>
              <a:t>Four complimentary conference registrations</a:t>
            </a:r>
          </a:p>
          <a:p>
            <a:pPr marL="0" indent="-182880">
              <a:lnSpc>
                <a:spcPct val="120000"/>
              </a:lnSpc>
              <a:spcBef>
                <a:spcPts val="0"/>
              </a:spcBef>
            </a:pPr>
            <a:r>
              <a:rPr lang="en-US" sz="1000" dirty="0"/>
              <a:t>Sponsor of opening night cocktail reception</a:t>
            </a:r>
          </a:p>
          <a:p>
            <a:pPr marL="0" indent="-182880">
              <a:lnSpc>
                <a:spcPct val="120000"/>
              </a:lnSpc>
              <a:spcBef>
                <a:spcPts val="0"/>
              </a:spcBef>
            </a:pPr>
            <a:r>
              <a:rPr lang="en-US" sz="1000" dirty="0"/>
              <a:t>Logo inclusion on NARS </a:t>
            </a:r>
            <a:r>
              <a:rPr lang="is-IS" sz="1000" dirty="0"/>
              <a:t>2020</a:t>
            </a:r>
            <a:r>
              <a:rPr lang="en-US" sz="1000" dirty="0"/>
              <a:t> website (logo will be linked to your company website)</a:t>
            </a:r>
          </a:p>
          <a:p>
            <a:pPr marL="0" indent="-182880">
              <a:lnSpc>
                <a:spcPct val="120000"/>
              </a:lnSpc>
              <a:spcBef>
                <a:spcPts val="0"/>
              </a:spcBef>
            </a:pPr>
            <a:r>
              <a:rPr lang="en-US" sz="1000" dirty="0"/>
              <a:t>Logo inclusion on NARS </a:t>
            </a:r>
            <a:r>
              <a:rPr lang="is-IS" sz="1000" dirty="0"/>
              <a:t>2020</a:t>
            </a:r>
            <a:r>
              <a:rPr lang="en-US" sz="1000" dirty="0"/>
              <a:t> printed agenda</a:t>
            </a:r>
          </a:p>
          <a:p>
            <a:pPr marL="0" indent="-182880">
              <a:lnSpc>
                <a:spcPct val="120000"/>
              </a:lnSpc>
              <a:spcBef>
                <a:spcPts val="0"/>
              </a:spcBef>
            </a:pPr>
            <a:r>
              <a:rPr lang="en-US" sz="1000" dirty="0"/>
              <a:t>Logo inclusion on rotating sponsor presentations projected in main ballroom between speakers</a:t>
            </a:r>
          </a:p>
          <a:p>
            <a:pPr marL="0" indent="-182880">
              <a:lnSpc>
                <a:spcPct val="120000"/>
              </a:lnSpc>
              <a:spcBef>
                <a:spcPts val="0"/>
              </a:spcBef>
            </a:pPr>
            <a:r>
              <a:rPr lang="en-US" sz="1000" dirty="0"/>
              <a:t>Logo projected on wall ahead of main ballroom entrance</a:t>
            </a:r>
          </a:p>
          <a:p>
            <a:pPr marL="0" indent="-182880">
              <a:lnSpc>
                <a:spcPct val="120000"/>
              </a:lnSpc>
              <a:spcBef>
                <a:spcPts val="0"/>
              </a:spcBef>
            </a:pPr>
            <a:r>
              <a:rPr lang="en-US" sz="1000" dirty="0"/>
              <a:t>Logo inclusion on sponsorship page in mobile app for event (logo will be linked to your company website)</a:t>
            </a:r>
          </a:p>
          <a:p>
            <a:pPr marL="0" indent="-182880">
              <a:lnSpc>
                <a:spcPct val="120000"/>
              </a:lnSpc>
              <a:spcBef>
                <a:spcPts val="0"/>
              </a:spcBef>
            </a:pPr>
            <a:r>
              <a:rPr lang="en-US" sz="1000" dirty="0"/>
              <a:t>3 in-app notification pushes (Copy created by sponsor, edited and approved by ARA) through NARS app to all attendees </a:t>
            </a:r>
            <a:br>
              <a:rPr lang="en-US" sz="1000" dirty="0"/>
            </a:br>
            <a:r>
              <a:rPr lang="en-US" sz="1000" dirty="0"/>
              <a:t>       ahead of, during, or after conference</a:t>
            </a:r>
          </a:p>
          <a:p>
            <a:pPr marL="0" indent="-182880">
              <a:lnSpc>
                <a:spcPct val="120000"/>
              </a:lnSpc>
              <a:spcBef>
                <a:spcPts val="0"/>
              </a:spcBef>
            </a:pPr>
            <a:r>
              <a:rPr lang="en-US" sz="1000" dirty="0"/>
              <a:t>Marketing materials inclusion (provided by the sponsor) in attendee packets</a:t>
            </a:r>
          </a:p>
          <a:p>
            <a:pPr marL="0" indent="-182880">
              <a:lnSpc>
                <a:spcPct val="120000"/>
              </a:lnSpc>
              <a:spcBef>
                <a:spcPts val="0"/>
              </a:spcBef>
            </a:pPr>
            <a:r>
              <a:rPr lang="en-US" sz="1000" dirty="0"/>
              <a:t>Signage displayed outside of cocktail reception</a:t>
            </a:r>
          </a:p>
          <a:p>
            <a:pPr marL="0" indent="-182880">
              <a:lnSpc>
                <a:spcPct val="120000"/>
              </a:lnSpc>
              <a:spcBef>
                <a:spcPts val="0"/>
              </a:spcBef>
            </a:pPr>
            <a:r>
              <a:rPr lang="en-US" sz="1000" dirty="0"/>
              <a:t>Acknowledgement and recognition during welcome and farewell addresses</a:t>
            </a:r>
          </a:p>
          <a:p>
            <a:pPr marL="0" indent="-182880">
              <a:lnSpc>
                <a:spcPct val="120000"/>
              </a:lnSpc>
              <a:spcBef>
                <a:spcPts val="0"/>
              </a:spcBef>
            </a:pPr>
            <a:r>
              <a:rPr lang="en-US" sz="1000" dirty="0"/>
              <a:t>Acknowledgment in ARA Directory</a:t>
            </a:r>
          </a:p>
          <a:p>
            <a:pPr marL="0" indent="-182880">
              <a:lnSpc>
                <a:spcPct val="120000"/>
              </a:lnSpc>
              <a:spcBef>
                <a:spcPts val="0"/>
              </a:spcBef>
            </a:pPr>
            <a:r>
              <a:rPr lang="en-US" sz="1000" dirty="0"/>
              <a:t>Acknowledgment in NARS announcement emails </a:t>
            </a:r>
          </a:p>
          <a:p>
            <a:pPr marL="0" indent="-182880">
              <a:lnSpc>
                <a:spcPct val="120000"/>
              </a:lnSpc>
              <a:spcBef>
                <a:spcPts val="0"/>
              </a:spcBef>
            </a:pPr>
            <a:r>
              <a:rPr lang="en-US" sz="1000" dirty="0"/>
              <a:t>Guest post to ARA blog (Created by sponsor, edited and approved by ARA) </a:t>
            </a:r>
          </a:p>
          <a:p>
            <a:pPr marL="0" indent="-182880">
              <a:lnSpc>
                <a:spcPct val="120000"/>
              </a:lnSpc>
              <a:spcBef>
                <a:spcPts val="0"/>
              </a:spcBef>
            </a:pPr>
            <a:r>
              <a:rPr lang="en-US" sz="1000" dirty="0"/>
              <a:t>Exclusive opportunity to host an ARA Continuing Education Webinar</a:t>
            </a:r>
          </a:p>
          <a:p>
            <a:pPr marL="0" indent="-182880">
              <a:lnSpc>
                <a:spcPct val="120000"/>
              </a:lnSpc>
              <a:spcBef>
                <a:spcPts val="0"/>
              </a:spcBef>
            </a:pPr>
            <a:r>
              <a:rPr lang="en-US" sz="1000" dirty="0"/>
              <a:t>Access to the list of NARS </a:t>
            </a:r>
            <a:r>
              <a:rPr lang="is-IS" sz="1000" dirty="0"/>
              <a:t>2020</a:t>
            </a:r>
            <a:r>
              <a:rPr lang="en-US" sz="1000" dirty="0"/>
              <a:t> attendees and their contact information post NARS</a:t>
            </a:r>
          </a:p>
          <a:p>
            <a:pPr marL="0" indent="-182880">
              <a:lnSpc>
                <a:spcPct val="120000"/>
              </a:lnSpc>
              <a:spcBef>
                <a:spcPts val="0"/>
              </a:spcBef>
            </a:pPr>
            <a:r>
              <a:rPr lang="en-US" sz="1000" dirty="0"/>
              <a:t>2 E-blasts (designed by sponsor, edited and approved by ARA) to American Recovery Association database of more </a:t>
            </a:r>
            <a:br>
              <a:rPr lang="en-US" sz="1000" dirty="0"/>
            </a:br>
            <a:r>
              <a:rPr lang="en-US" sz="1000" dirty="0"/>
              <a:t>       than 5,000 industry professionals</a:t>
            </a:r>
          </a:p>
          <a:p>
            <a:pPr marL="0" indent="-182880">
              <a:lnSpc>
                <a:spcPct val="120000"/>
              </a:lnSpc>
              <a:spcBef>
                <a:spcPts val="0"/>
              </a:spcBef>
            </a:pPr>
            <a:endParaRPr lang="en-US" sz="1000" dirty="0"/>
          </a:p>
          <a:p>
            <a:pPr marL="0" indent="0">
              <a:lnSpc>
                <a:spcPct val="120000"/>
              </a:lnSpc>
              <a:spcBef>
                <a:spcPts val="600"/>
              </a:spcBef>
              <a:spcAft>
                <a:spcPts val="600"/>
              </a:spcAft>
              <a:buNone/>
            </a:pPr>
            <a:r>
              <a:rPr lang="en-US" sz="1600" b="1" dirty="0">
                <a:solidFill>
                  <a:srgbClr val="FD8008"/>
                </a:solidFill>
              </a:rPr>
              <a:t>AUDIO/VISUAL SPONSOR: </a:t>
            </a:r>
            <a:r>
              <a:rPr lang="en-US" sz="1600" dirty="0">
                <a:solidFill>
                  <a:srgbClr val="FD8008"/>
                </a:solidFill>
              </a:rPr>
              <a:t>$23,000  </a:t>
            </a:r>
          </a:p>
          <a:p>
            <a:pPr marL="0" indent="-182880">
              <a:lnSpc>
                <a:spcPct val="120000"/>
              </a:lnSpc>
              <a:spcBef>
                <a:spcPts val="0"/>
              </a:spcBef>
            </a:pPr>
            <a:r>
              <a:rPr lang="en-US" sz="1000" dirty="0"/>
              <a:t>Sponsor audio/visual for the summit</a:t>
            </a:r>
          </a:p>
          <a:p>
            <a:pPr marL="0" indent="-182880">
              <a:lnSpc>
                <a:spcPct val="120000"/>
              </a:lnSpc>
              <a:spcBef>
                <a:spcPts val="0"/>
              </a:spcBef>
            </a:pPr>
            <a:r>
              <a:rPr lang="en-US" sz="1000" dirty="0"/>
              <a:t>Logo inclusion on audio visual display for entirety of conference – before, during and in between presentations</a:t>
            </a:r>
          </a:p>
          <a:p>
            <a:pPr marL="0" indent="-182880">
              <a:lnSpc>
                <a:spcPct val="120000"/>
              </a:lnSpc>
              <a:spcBef>
                <a:spcPts val="0"/>
              </a:spcBef>
            </a:pPr>
            <a:r>
              <a:rPr lang="en-US" sz="1000" dirty="0"/>
              <a:t>One exhibitor booth and space preference</a:t>
            </a:r>
          </a:p>
          <a:p>
            <a:pPr marL="0" indent="-182880">
              <a:lnSpc>
                <a:spcPct val="120000"/>
              </a:lnSpc>
              <a:spcBef>
                <a:spcPts val="0"/>
              </a:spcBef>
            </a:pPr>
            <a:r>
              <a:rPr lang="en-US" sz="1000" dirty="0"/>
              <a:t>Four complimentary conference registrations</a:t>
            </a:r>
          </a:p>
          <a:p>
            <a:pPr marL="0" indent="-182880">
              <a:lnSpc>
                <a:spcPct val="120000"/>
              </a:lnSpc>
              <a:spcBef>
                <a:spcPts val="0"/>
              </a:spcBef>
            </a:pPr>
            <a:r>
              <a:rPr lang="en-US" sz="1000" dirty="0"/>
              <a:t>Logo inclusion on NARS </a:t>
            </a:r>
            <a:r>
              <a:rPr lang="is-IS" sz="1000" dirty="0"/>
              <a:t>2020</a:t>
            </a:r>
            <a:r>
              <a:rPr lang="en-US" sz="1000" dirty="0"/>
              <a:t> website (logo will be linked to your company website)</a:t>
            </a:r>
          </a:p>
          <a:p>
            <a:pPr marL="0" indent="-182880">
              <a:lnSpc>
                <a:spcPct val="120000"/>
              </a:lnSpc>
              <a:spcBef>
                <a:spcPts val="0"/>
              </a:spcBef>
            </a:pPr>
            <a:r>
              <a:rPr lang="en-US" sz="1000" dirty="0"/>
              <a:t>Logo inclusion on NARS </a:t>
            </a:r>
            <a:r>
              <a:rPr lang="is-IS" sz="1000" dirty="0"/>
              <a:t>2020</a:t>
            </a:r>
            <a:r>
              <a:rPr lang="en-US" sz="1000" dirty="0"/>
              <a:t> printed agenda</a:t>
            </a:r>
          </a:p>
          <a:p>
            <a:pPr marL="0" indent="-182880">
              <a:lnSpc>
                <a:spcPct val="120000"/>
              </a:lnSpc>
              <a:spcBef>
                <a:spcPts val="0"/>
              </a:spcBef>
            </a:pPr>
            <a:r>
              <a:rPr lang="en-US" sz="1000" dirty="0"/>
              <a:t>Logo inclusion on rotating sponsor presentations projected in main ballroom between speakers</a:t>
            </a:r>
          </a:p>
          <a:p>
            <a:pPr marL="0" indent="-182880">
              <a:lnSpc>
                <a:spcPct val="120000"/>
              </a:lnSpc>
              <a:spcBef>
                <a:spcPts val="0"/>
              </a:spcBef>
            </a:pPr>
            <a:r>
              <a:rPr lang="en-US" sz="1000" dirty="0"/>
              <a:t>Logo inclusion on sponsorship page in mobile app for event (logo will be linked to your company website)</a:t>
            </a:r>
          </a:p>
          <a:p>
            <a:pPr marL="0" indent="-182880">
              <a:lnSpc>
                <a:spcPct val="120000"/>
              </a:lnSpc>
              <a:spcBef>
                <a:spcPts val="0"/>
              </a:spcBef>
            </a:pPr>
            <a:r>
              <a:rPr lang="en-US" sz="1000" dirty="0"/>
              <a:t>2 in-app notification pushes (Copy created by sponsor, edited and approved by ARA) through NARS app to all attendees </a:t>
            </a:r>
            <a:br>
              <a:rPr lang="en-US" sz="1000" dirty="0"/>
            </a:br>
            <a:r>
              <a:rPr lang="en-US" sz="1000" dirty="0"/>
              <a:t>       ahead of, during, or after conference</a:t>
            </a:r>
          </a:p>
          <a:p>
            <a:pPr marL="0" indent="-182880">
              <a:lnSpc>
                <a:spcPct val="120000"/>
              </a:lnSpc>
              <a:spcBef>
                <a:spcPts val="0"/>
              </a:spcBef>
            </a:pPr>
            <a:r>
              <a:rPr lang="en-US" sz="1000" dirty="0"/>
              <a:t>Marketing materials inclusion (provided by the sponsor) in attendee packets</a:t>
            </a:r>
          </a:p>
          <a:p>
            <a:pPr marL="0" indent="-182880">
              <a:lnSpc>
                <a:spcPct val="120000"/>
              </a:lnSpc>
              <a:spcBef>
                <a:spcPts val="0"/>
              </a:spcBef>
            </a:pPr>
            <a:r>
              <a:rPr lang="en-US" sz="1000" dirty="0"/>
              <a:t>Signage displayed outside main ballroom </a:t>
            </a:r>
          </a:p>
          <a:p>
            <a:pPr marL="0" indent="-182880">
              <a:lnSpc>
                <a:spcPct val="120000"/>
              </a:lnSpc>
              <a:spcBef>
                <a:spcPts val="0"/>
              </a:spcBef>
            </a:pPr>
            <a:r>
              <a:rPr lang="en-US" sz="1000" dirty="0"/>
              <a:t>Acknowledgement and recognition during welcome and farewell addresses</a:t>
            </a:r>
          </a:p>
          <a:p>
            <a:pPr marL="0" indent="-182880">
              <a:lnSpc>
                <a:spcPct val="120000"/>
              </a:lnSpc>
              <a:spcBef>
                <a:spcPts val="0"/>
              </a:spcBef>
            </a:pPr>
            <a:r>
              <a:rPr lang="en-US" sz="1000" dirty="0"/>
              <a:t>Acknowledgment in ARA Directory</a:t>
            </a:r>
          </a:p>
          <a:p>
            <a:pPr marL="0" indent="-182880">
              <a:lnSpc>
                <a:spcPct val="120000"/>
              </a:lnSpc>
              <a:spcBef>
                <a:spcPts val="0"/>
              </a:spcBef>
            </a:pPr>
            <a:r>
              <a:rPr lang="en-US" sz="1000" dirty="0"/>
              <a:t>Acknowledgment in NARS announcement emails </a:t>
            </a:r>
          </a:p>
          <a:p>
            <a:pPr marL="0" indent="-182880">
              <a:lnSpc>
                <a:spcPct val="120000"/>
              </a:lnSpc>
              <a:spcBef>
                <a:spcPts val="0"/>
              </a:spcBef>
            </a:pPr>
            <a:r>
              <a:rPr lang="en-US" sz="1000" dirty="0"/>
              <a:t>Guest post to ARA blog (Created by sponsor, edited and approved by ARA) </a:t>
            </a:r>
          </a:p>
          <a:p>
            <a:pPr marL="0" indent="-182880">
              <a:lnSpc>
                <a:spcPct val="120000"/>
              </a:lnSpc>
              <a:spcBef>
                <a:spcPts val="0"/>
              </a:spcBef>
            </a:pPr>
            <a:r>
              <a:rPr lang="en-US" sz="1000" dirty="0"/>
              <a:t>Exclusive opportunity to host an ARA Continuing Education Webinar</a:t>
            </a:r>
          </a:p>
          <a:p>
            <a:pPr marL="0" indent="-182880">
              <a:lnSpc>
                <a:spcPct val="120000"/>
              </a:lnSpc>
              <a:spcBef>
                <a:spcPts val="0"/>
              </a:spcBef>
            </a:pPr>
            <a:r>
              <a:rPr lang="en-US" sz="1000" dirty="0"/>
              <a:t>Access to the list of NARS </a:t>
            </a:r>
            <a:r>
              <a:rPr lang="is-IS" sz="1000" dirty="0"/>
              <a:t>2020</a:t>
            </a:r>
            <a:r>
              <a:rPr lang="en-US" sz="1000" dirty="0"/>
              <a:t> attendees and their contact information post NARS</a:t>
            </a:r>
          </a:p>
          <a:p>
            <a:pPr marL="0" indent="-182880">
              <a:lnSpc>
                <a:spcPct val="120000"/>
              </a:lnSpc>
              <a:spcBef>
                <a:spcPts val="0"/>
              </a:spcBef>
            </a:pPr>
            <a:r>
              <a:rPr lang="en-US" sz="1000" dirty="0"/>
              <a:t>E-blast (designed by sponsor, edited and approved by ARA) to American Recovery Association database of more than </a:t>
            </a:r>
            <a:br>
              <a:rPr lang="en-US" sz="1000" dirty="0"/>
            </a:br>
            <a:r>
              <a:rPr lang="en-US" sz="1000" dirty="0"/>
              <a:t>       5,000 industry professionals</a:t>
            </a:r>
          </a:p>
          <a:p>
            <a:pPr marL="0" indent="-182880">
              <a:lnSpc>
                <a:spcPct val="120000"/>
              </a:lnSpc>
              <a:spcBef>
                <a:spcPts val="0"/>
              </a:spcBef>
            </a:pPr>
            <a:endParaRPr lang="en-US" sz="1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pic>
        <p:nvPicPr>
          <p:cNvPr id="4" name="Picture 3" descr="Logobug_ltblue.png"/>
          <p:cNvPicPr>
            <a:picLocks noChangeAspect="1"/>
          </p:cNvPicPr>
          <p:nvPr/>
        </p:nvPicPr>
        <p:blipFill>
          <a:blip r:embed="rId4">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7" name="TextBox 6"/>
          <p:cNvSpPr txBox="1"/>
          <p:nvPr/>
        </p:nvSpPr>
        <p:spPr>
          <a:xfrm>
            <a:off x="6885816" y="9668143"/>
            <a:ext cx="249663" cy="246221"/>
          </a:xfrm>
          <a:prstGeom prst="rect">
            <a:avLst/>
          </a:prstGeom>
          <a:noFill/>
        </p:spPr>
        <p:txBody>
          <a:bodyPr wrap="none" rtlCol="0">
            <a:spAutoFit/>
          </a:bodyPr>
          <a:lstStyle/>
          <a:p>
            <a:r>
              <a:rPr lang="en-US" sz="1000" dirty="0"/>
              <a:t>3</a:t>
            </a:r>
          </a:p>
        </p:txBody>
      </p:sp>
      <p:pic>
        <p:nvPicPr>
          <p:cNvPr id="8" name="Picture 7" descr="Peopl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7900" y="9485113"/>
            <a:ext cx="544054" cy="505193"/>
          </a:xfrm>
          <a:prstGeom prst="rect">
            <a:avLst/>
          </a:prstGeom>
        </p:spPr>
      </p:pic>
    </p:spTree>
    <p:extLst>
      <p:ext uri="{BB962C8B-B14F-4D97-AF65-F5344CB8AC3E}">
        <p14:creationId xmlns:p14="http://schemas.microsoft.com/office/powerpoint/2010/main" val="346683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772400"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sp>
        <p:nvSpPr>
          <p:cNvPr id="3" name="Content Placeholder 2"/>
          <p:cNvSpPr>
            <a:spLocks noGrp="1"/>
          </p:cNvSpPr>
          <p:nvPr>
            <p:ph idx="1"/>
          </p:nvPr>
        </p:nvSpPr>
        <p:spPr>
          <a:xfrm>
            <a:off x="363093" y="1129525"/>
            <a:ext cx="6522723" cy="8860781"/>
          </a:xfrm>
        </p:spPr>
        <p:txBody>
          <a:bodyPr>
            <a:normAutofit/>
          </a:bodyPr>
          <a:lstStyle/>
          <a:p>
            <a:pPr marL="0" indent="0">
              <a:lnSpc>
                <a:spcPct val="120000"/>
              </a:lnSpc>
              <a:spcBef>
                <a:spcPts val="0"/>
              </a:spcBef>
              <a:buNone/>
            </a:pPr>
            <a:endParaRPr lang="en-US" sz="1100" dirty="0"/>
          </a:p>
          <a:p>
            <a:pPr marL="0" indent="0">
              <a:lnSpc>
                <a:spcPct val="120000"/>
              </a:lnSpc>
              <a:spcBef>
                <a:spcPts val="0"/>
              </a:spcBef>
              <a:buNone/>
            </a:pPr>
            <a:r>
              <a:rPr lang="en-US" sz="1600" b="1" strike="sngStrike" dirty="0">
                <a:solidFill>
                  <a:srgbClr val="FD8008"/>
                </a:solidFill>
              </a:rPr>
              <a:t>CLOSING PARTY SPONSOR</a:t>
            </a:r>
            <a:r>
              <a:rPr lang="en-US" sz="1600" b="1" dirty="0">
                <a:solidFill>
                  <a:srgbClr val="FD8008"/>
                </a:solidFill>
              </a:rPr>
              <a:t>: </a:t>
            </a:r>
            <a:r>
              <a:rPr lang="en-US" sz="1600" strike="sngStrike" dirty="0">
                <a:solidFill>
                  <a:srgbClr val="FD8008"/>
                </a:solidFill>
              </a:rPr>
              <a:t>$25,000 (Fee includes bites and drinks)</a:t>
            </a:r>
            <a:r>
              <a:rPr lang="en-US" sz="1600" dirty="0">
                <a:solidFill>
                  <a:srgbClr val="FD8008"/>
                </a:solidFill>
              </a:rPr>
              <a:t> </a:t>
            </a:r>
            <a:endParaRPr lang="en-US" sz="1600" dirty="0"/>
          </a:p>
          <a:p>
            <a:pPr marL="0" indent="-182880">
              <a:lnSpc>
                <a:spcPct val="120000"/>
              </a:lnSpc>
              <a:spcBef>
                <a:spcPts val="0"/>
              </a:spcBef>
            </a:pPr>
            <a:r>
              <a:rPr lang="en-US" sz="1000" dirty="0"/>
              <a:t>One exhibitor booth and space preference</a:t>
            </a:r>
          </a:p>
          <a:p>
            <a:pPr marL="0" indent="-182880">
              <a:lnSpc>
                <a:spcPct val="120000"/>
              </a:lnSpc>
              <a:spcBef>
                <a:spcPts val="0"/>
              </a:spcBef>
            </a:pPr>
            <a:r>
              <a:rPr lang="en-US" sz="1000" dirty="0"/>
              <a:t>Four complimentary conference registrations</a:t>
            </a:r>
          </a:p>
          <a:p>
            <a:pPr marL="0" indent="-182880">
              <a:lnSpc>
                <a:spcPct val="120000"/>
              </a:lnSpc>
              <a:spcBef>
                <a:spcPts val="0"/>
              </a:spcBef>
            </a:pPr>
            <a:r>
              <a:rPr lang="en-US" sz="1000" dirty="0"/>
              <a:t>Sponsorship at closing party</a:t>
            </a:r>
          </a:p>
          <a:p>
            <a:pPr marL="0" indent="-182880">
              <a:lnSpc>
                <a:spcPct val="120000"/>
              </a:lnSpc>
              <a:spcBef>
                <a:spcPts val="0"/>
              </a:spcBef>
            </a:pPr>
            <a:r>
              <a:rPr lang="en-US" sz="1000" dirty="0"/>
              <a:t>Logo inclusion on NARS </a:t>
            </a:r>
            <a:r>
              <a:rPr lang="is-IS" sz="1000" dirty="0"/>
              <a:t>2020</a:t>
            </a:r>
            <a:r>
              <a:rPr lang="en-US" sz="1000" dirty="0"/>
              <a:t> website (logo will be linked to your company website)</a:t>
            </a:r>
          </a:p>
          <a:p>
            <a:pPr marL="0" indent="-182880">
              <a:lnSpc>
                <a:spcPct val="120000"/>
              </a:lnSpc>
              <a:spcBef>
                <a:spcPts val="0"/>
              </a:spcBef>
            </a:pPr>
            <a:r>
              <a:rPr lang="en-US" sz="1000" dirty="0"/>
              <a:t>Logo inclusion on NARS </a:t>
            </a:r>
            <a:r>
              <a:rPr lang="is-IS" sz="1000" dirty="0"/>
              <a:t>2020</a:t>
            </a:r>
            <a:r>
              <a:rPr lang="en-US" sz="1000" dirty="0"/>
              <a:t> printed agenda</a:t>
            </a:r>
          </a:p>
          <a:p>
            <a:pPr marL="0" indent="-182880">
              <a:lnSpc>
                <a:spcPct val="120000"/>
              </a:lnSpc>
              <a:spcBef>
                <a:spcPts val="0"/>
              </a:spcBef>
            </a:pPr>
            <a:r>
              <a:rPr lang="en-US" sz="1000" dirty="0"/>
              <a:t>Logo inclusion on rotating sponsor presentations projected in main ballroom between speakers</a:t>
            </a:r>
          </a:p>
          <a:p>
            <a:pPr marL="0" indent="-182880">
              <a:lnSpc>
                <a:spcPct val="120000"/>
              </a:lnSpc>
              <a:spcBef>
                <a:spcPts val="0"/>
              </a:spcBef>
            </a:pPr>
            <a:r>
              <a:rPr lang="en-US" sz="1000" dirty="0"/>
              <a:t>Logo inclusion on sponsorship page in mobile app for event (logo will be linked to your company website)</a:t>
            </a:r>
          </a:p>
          <a:p>
            <a:pPr marL="0" indent="-182880">
              <a:lnSpc>
                <a:spcPct val="120000"/>
              </a:lnSpc>
              <a:spcBef>
                <a:spcPts val="0"/>
              </a:spcBef>
            </a:pPr>
            <a:r>
              <a:rPr lang="en-US" sz="1000" dirty="0"/>
              <a:t>2 in-app notification pushes (Copy created by sponsor, edited and approved by ARA) through NARS app to all attendees </a:t>
            </a:r>
            <a:br>
              <a:rPr lang="en-US" sz="1000" dirty="0"/>
            </a:br>
            <a:r>
              <a:rPr lang="en-US" sz="1000" dirty="0"/>
              <a:t>       ahead of, during, or after conference</a:t>
            </a:r>
          </a:p>
          <a:p>
            <a:pPr marL="0" indent="-182880">
              <a:lnSpc>
                <a:spcPct val="120000"/>
              </a:lnSpc>
              <a:spcBef>
                <a:spcPts val="0"/>
              </a:spcBef>
            </a:pPr>
            <a:r>
              <a:rPr lang="en-US" sz="1000" dirty="0"/>
              <a:t>Marketing materials inclusion (provided by the sponsor) in attendee packets</a:t>
            </a:r>
          </a:p>
          <a:p>
            <a:pPr marL="0" indent="-182880">
              <a:lnSpc>
                <a:spcPct val="120000"/>
              </a:lnSpc>
              <a:spcBef>
                <a:spcPts val="0"/>
              </a:spcBef>
            </a:pPr>
            <a:r>
              <a:rPr lang="en-US" sz="1000" dirty="0"/>
              <a:t>Signage displayed outside of closing party</a:t>
            </a:r>
          </a:p>
          <a:p>
            <a:pPr marL="0" indent="-182880">
              <a:lnSpc>
                <a:spcPct val="120000"/>
              </a:lnSpc>
              <a:spcBef>
                <a:spcPts val="0"/>
              </a:spcBef>
            </a:pPr>
            <a:r>
              <a:rPr lang="en-US" sz="1000" dirty="0"/>
              <a:t>Acknowledgement and recognition during welcome and farewell addresses</a:t>
            </a:r>
          </a:p>
          <a:p>
            <a:pPr marL="0" indent="-182880">
              <a:lnSpc>
                <a:spcPct val="120000"/>
              </a:lnSpc>
              <a:spcBef>
                <a:spcPts val="0"/>
              </a:spcBef>
            </a:pPr>
            <a:r>
              <a:rPr lang="en-US" sz="1000" dirty="0"/>
              <a:t>Acknowledgment in ARA Directory</a:t>
            </a:r>
          </a:p>
          <a:p>
            <a:pPr marL="0" indent="-182880">
              <a:lnSpc>
                <a:spcPct val="120000"/>
              </a:lnSpc>
              <a:spcBef>
                <a:spcPts val="0"/>
              </a:spcBef>
            </a:pPr>
            <a:r>
              <a:rPr lang="en-US" sz="1000" dirty="0"/>
              <a:t>Acknowledgment in NARS announcement emails </a:t>
            </a:r>
          </a:p>
          <a:p>
            <a:pPr marL="0" indent="-182880">
              <a:lnSpc>
                <a:spcPct val="120000"/>
              </a:lnSpc>
              <a:spcBef>
                <a:spcPts val="0"/>
              </a:spcBef>
            </a:pPr>
            <a:r>
              <a:rPr lang="en-US" sz="1000" dirty="0"/>
              <a:t>Guest post to ARA blog (Created by sponsor, edited and approved by ARA) </a:t>
            </a:r>
          </a:p>
          <a:p>
            <a:pPr marL="0" indent="-182880">
              <a:lnSpc>
                <a:spcPct val="120000"/>
              </a:lnSpc>
              <a:spcBef>
                <a:spcPts val="0"/>
              </a:spcBef>
            </a:pPr>
            <a:r>
              <a:rPr lang="en-US" sz="1000" dirty="0"/>
              <a:t>Exclusive opportunity to host an ARA Continuing Education Webinar</a:t>
            </a:r>
          </a:p>
          <a:p>
            <a:pPr marL="0" indent="-182880">
              <a:lnSpc>
                <a:spcPct val="120000"/>
              </a:lnSpc>
              <a:spcBef>
                <a:spcPts val="0"/>
              </a:spcBef>
            </a:pPr>
            <a:r>
              <a:rPr lang="en-US" sz="1000" dirty="0"/>
              <a:t>Access to the list of NARS </a:t>
            </a:r>
            <a:r>
              <a:rPr lang="is-IS" sz="1000" dirty="0"/>
              <a:t>2020</a:t>
            </a:r>
            <a:r>
              <a:rPr lang="en-US" sz="1000" dirty="0"/>
              <a:t> attendees and their contact information post NARS</a:t>
            </a:r>
          </a:p>
          <a:p>
            <a:pPr marL="0" indent="-182880">
              <a:lnSpc>
                <a:spcPct val="120000"/>
              </a:lnSpc>
              <a:spcBef>
                <a:spcPts val="0"/>
              </a:spcBef>
            </a:pPr>
            <a:r>
              <a:rPr lang="en-US" sz="1000" dirty="0"/>
              <a:t>E-blast (designed by sponsor, edited and approved by ARA) to American Recovery Association database of more than </a:t>
            </a:r>
            <a:br>
              <a:rPr lang="en-US" sz="1000" dirty="0"/>
            </a:br>
            <a:r>
              <a:rPr lang="en-US" sz="1000" dirty="0"/>
              <a:t>       5,000 industry professionals</a:t>
            </a:r>
          </a:p>
          <a:p>
            <a:pPr marL="0" indent="-182880">
              <a:lnSpc>
                <a:spcPct val="120000"/>
              </a:lnSpc>
              <a:spcBef>
                <a:spcPts val="0"/>
              </a:spcBef>
            </a:pPr>
            <a:endParaRPr lang="en-US" sz="1000" dirty="0"/>
          </a:p>
          <a:p>
            <a:pPr marL="0" indent="0">
              <a:lnSpc>
                <a:spcPct val="120000"/>
              </a:lnSpc>
              <a:spcBef>
                <a:spcPts val="0"/>
              </a:spcBef>
              <a:buNone/>
            </a:pPr>
            <a:r>
              <a:rPr lang="en-US" sz="1600" b="1" dirty="0">
                <a:solidFill>
                  <a:srgbClr val="FD8008"/>
                </a:solidFill>
              </a:rPr>
              <a:t>LUNCH SPONSOR: </a:t>
            </a:r>
            <a:r>
              <a:rPr lang="en-US" sz="1600" dirty="0">
                <a:solidFill>
                  <a:srgbClr val="FD8008"/>
                </a:solidFill>
              </a:rPr>
              <a:t>$20,000 (Fee includes bites and drinks) </a:t>
            </a:r>
          </a:p>
          <a:p>
            <a:pPr marL="0" indent="-182880">
              <a:lnSpc>
                <a:spcPct val="120000"/>
              </a:lnSpc>
              <a:spcBef>
                <a:spcPts val="0"/>
              </a:spcBef>
            </a:pPr>
            <a:r>
              <a:rPr lang="en-US" sz="1000" dirty="0"/>
              <a:t>5-minute speaking slot in main ballroom ahead of break for lunch </a:t>
            </a:r>
          </a:p>
          <a:p>
            <a:pPr marL="0" indent="-182880">
              <a:lnSpc>
                <a:spcPct val="120000"/>
              </a:lnSpc>
              <a:spcBef>
                <a:spcPts val="0"/>
              </a:spcBef>
            </a:pPr>
            <a:r>
              <a:rPr lang="en-US" sz="1000" dirty="0"/>
              <a:t>Signage displayed on every table at lunch on Friday 5/8/2020</a:t>
            </a:r>
          </a:p>
          <a:p>
            <a:pPr marL="0" indent="-182880">
              <a:lnSpc>
                <a:spcPct val="120000"/>
              </a:lnSpc>
              <a:spcBef>
                <a:spcPts val="0"/>
              </a:spcBef>
            </a:pPr>
            <a:r>
              <a:rPr lang="en-US" sz="1000" dirty="0"/>
              <a:t>One exhibitor booth and space preference</a:t>
            </a:r>
          </a:p>
          <a:p>
            <a:pPr marL="0" indent="-182880">
              <a:lnSpc>
                <a:spcPct val="120000"/>
              </a:lnSpc>
              <a:spcBef>
                <a:spcPts val="0"/>
              </a:spcBef>
            </a:pPr>
            <a:r>
              <a:rPr lang="en-US" sz="1000" dirty="0"/>
              <a:t>Four complimentary conference registrations</a:t>
            </a:r>
          </a:p>
          <a:p>
            <a:pPr marL="0" indent="-182880">
              <a:lnSpc>
                <a:spcPct val="120000"/>
              </a:lnSpc>
              <a:spcBef>
                <a:spcPts val="0"/>
              </a:spcBef>
            </a:pPr>
            <a:r>
              <a:rPr lang="en-US" sz="1000" dirty="0"/>
              <a:t>Logo inclusion on NARS </a:t>
            </a:r>
            <a:r>
              <a:rPr lang="is-IS" sz="1000" dirty="0"/>
              <a:t>2020</a:t>
            </a:r>
            <a:r>
              <a:rPr lang="en-US" sz="1000" dirty="0"/>
              <a:t> website (logo will be linked to your company website)</a:t>
            </a:r>
          </a:p>
          <a:p>
            <a:pPr marL="0" indent="-182880">
              <a:lnSpc>
                <a:spcPct val="120000"/>
              </a:lnSpc>
              <a:spcBef>
                <a:spcPts val="0"/>
              </a:spcBef>
            </a:pPr>
            <a:r>
              <a:rPr lang="en-US" sz="1000" dirty="0"/>
              <a:t>Logo inclusion on NARS </a:t>
            </a:r>
            <a:r>
              <a:rPr lang="is-IS" sz="1000" dirty="0"/>
              <a:t>2020</a:t>
            </a:r>
            <a:r>
              <a:rPr lang="en-US" sz="1000" dirty="0"/>
              <a:t> printed agenda</a:t>
            </a:r>
          </a:p>
          <a:p>
            <a:pPr marL="0" indent="-182880">
              <a:lnSpc>
                <a:spcPct val="120000"/>
              </a:lnSpc>
              <a:spcBef>
                <a:spcPts val="0"/>
              </a:spcBef>
            </a:pPr>
            <a:r>
              <a:rPr lang="en-US" sz="1000" dirty="0"/>
              <a:t>Logo inclusion on rotating sponsor presentations projected in main ballroom between speakers</a:t>
            </a:r>
          </a:p>
          <a:p>
            <a:pPr marL="0" indent="-182880">
              <a:lnSpc>
                <a:spcPct val="120000"/>
              </a:lnSpc>
              <a:spcBef>
                <a:spcPts val="0"/>
              </a:spcBef>
            </a:pPr>
            <a:r>
              <a:rPr lang="en-US" sz="1000" dirty="0"/>
              <a:t>Logo inclusion on sponsorship page in mobile app for event (logo will be linked to your company website)</a:t>
            </a:r>
          </a:p>
          <a:p>
            <a:pPr marL="0" indent="-182880">
              <a:lnSpc>
                <a:spcPct val="120000"/>
              </a:lnSpc>
              <a:spcBef>
                <a:spcPts val="0"/>
              </a:spcBef>
            </a:pPr>
            <a:r>
              <a:rPr lang="en-US" sz="1000" dirty="0"/>
              <a:t>1 in-app notification push (Copy created by sponsor, edited and approved by ARA) through NARS app to all attendees </a:t>
            </a:r>
            <a:br>
              <a:rPr lang="en-US" sz="1000" dirty="0"/>
            </a:br>
            <a:r>
              <a:rPr lang="en-US" sz="1000" dirty="0"/>
              <a:t>       ahead of, during, or after conference</a:t>
            </a:r>
          </a:p>
          <a:p>
            <a:pPr marL="0" indent="-182880">
              <a:lnSpc>
                <a:spcPct val="120000"/>
              </a:lnSpc>
              <a:spcBef>
                <a:spcPts val="0"/>
              </a:spcBef>
            </a:pPr>
            <a:r>
              <a:rPr lang="en-US" sz="1000" dirty="0"/>
              <a:t>Marketing materials inclusion (provided by the sponsor) in attendee packets</a:t>
            </a:r>
          </a:p>
          <a:p>
            <a:pPr marL="0" indent="-182880">
              <a:lnSpc>
                <a:spcPct val="120000"/>
              </a:lnSpc>
              <a:spcBef>
                <a:spcPts val="0"/>
              </a:spcBef>
            </a:pPr>
            <a:r>
              <a:rPr lang="en-US" sz="1000" dirty="0"/>
              <a:t>Acknowledgement and recognition during welcome and farewell addresses</a:t>
            </a:r>
          </a:p>
          <a:p>
            <a:pPr marL="0" indent="-182880">
              <a:lnSpc>
                <a:spcPct val="120000"/>
              </a:lnSpc>
              <a:spcBef>
                <a:spcPts val="0"/>
              </a:spcBef>
            </a:pPr>
            <a:r>
              <a:rPr lang="en-US" sz="1000" dirty="0"/>
              <a:t>Acknowledgment in ARA Directory</a:t>
            </a:r>
          </a:p>
          <a:p>
            <a:pPr marL="0" indent="-182880">
              <a:lnSpc>
                <a:spcPct val="120000"/>
              </a:lnSpc>
              <a:spcBef>
                <a:spcPts val="0"/>
              </a:spcBef>
            </a:pPr>
            <a:r>
              <a:rPr lang="en-US" sz="1000" dirty="0"/>
              <a:t>Acknowledgment in NARS announcement emails </a:t>
            </a:r>
          </a:p>
          <a:p>
            <a:pPr marL="0" indent="-182880">
              <a:lnSpc>
                <a:spcPct val="120000"/>
              </a:lnSpc>
              <a:spcBef>
                <a:spcPts val="0"/>
              </a:spcBef>
            </a:pPr>
            <a:r>
              <a:rPr lang="en-US" sz="1000" dirty="0"/>
              <a:t>Guest post to ARA blog (Created by sponsor, edited and approved by ARA) </a:t>
            </a:r>
          </a:p>
          <a:p>
            <a:pPr marL="0" indent="-182880">
              <a:lnSpc>
                <a:spcPct val="120000"/>
              </a:lnSpc>
              <a:spcBef>
                <a:spcPts val="0"/>
              </a:spcBef>
            </a:pPr>
            <a:r>
              <a:rPr lang="en-US" sz="1000" dirty="0"/>
              <a:t>Exclusive opportunity to host an ARA Continuing Education Webinar</a:t>
            </a:r>
          </a:p>
          <a:p>
            <a:pPr marL="0" indent="-182880">
              <a:lnSpc>
                <a:spcPct val="120000"/>
              </a:lnSpc>
              <a:spcBef>
                <a:spcPts val="0"/>
              </a:spcBef>
            </a:pPr>
            <a:r>
              <a:rPr lang="en-US" sz="1000" dirty="0"/>
              <a:t>Access to the list of NARS </a:t>
            </a:r>
            <a:r>
              <a:rPr lang="is-IS" sz="1000" dirty="0"/>
              <a:t>2020</a:t>
            </a:r>
            <a:r>
              <a:rPr lang="en-US" sz="1000" dirty="0"/>
              <a:t> attendees and their contact information post NARS</a:t>
            </a:r>
          </a:p>
          <a:p>
            <a:pPr marL="0" indent="-182880">
              <a:lnSpc>
                <a:spcPct val="120000"/>
              </a:lnSpc>
              <a:spcBef>
                <a:spcPts val="0"/>
              </a:spcBef>
            </a:pPr>
            <a:r>
              <a:rPr lang="en-US" sz="1000" dirty="0"/>
              <a:t>E-blast (designed by sponsor, edited and approved by ARA) to American Recovery Association database of more than    </a:t>
            </a:r>
          </a:p>
          <a:p>
            <a:pPr marL="0" indent="0">
              <a:lnSpc>
                <a:spcPct val="120000"/>
              </a:lnSpc>
              <a:spcBef>
                <a:spcPts val="0"/>
              </a:spcBef>
              <a:buNone/>
            </a:pPr>
            <a:r>
              <a:rPr lang="en-US" sz="1000" dirty="0"/>
              <a:t>       5,000 industry professionals</a:t>
            </a:r>
          </a:p>
          <a:p>
            <a:pPr marL="0" indent="-182880">
              <a:lnSpc>
                <a:spcPct val="120000"/>
              </a:lnSpc>
              <a:spcBef>
                <a:spcPts val="0"/>
              </a:spcBef>
            </a:pPr>
            <a:endParaRPr lang="en-US" sz="1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pic>
        <p:nvPicPr>
          <p:cNvPr id="4" name="Picture 3" descr="Logobug_ltblue.png"/>
          <p:cNvPicPr>
            <a:picLocks noChangeAspect="1"/>
          </p:cNvPicPr>
          <p:nvPr/>
        </p:nvPicPr>
        <p:blipFill>
          <a:blip r:embed="rId4">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7" name="TextBox 6"/>
          <p:cNvSpPr txBox="1"/>
          <p:nvPr/>
        </p:nvSpPr>
        <p:spPr>
          <a:xfrm>
            <a:off x="6885816" y="9668143"/>
            <a:ext cx="249663" cy="246221"/>
          </a:xfrm>
          <a:prstGeom prst="rect">
            <a:avLst/>
          </a:prstGeom>
          <a:noFill/>
        </p:spPr>
        <p:txBody>
          <a:bodyPr wrap="none" rtlCol="0">
            <a:spAutoFit/>
          </a:bodyPr>
          <a:lstStyle/>
          <a:p>
            <a:r>
              <a:rPr lang="en-US" sz="1000" dirty="0"/>
              <a:t>3</a:t>
            </a:r>
          </a:p>
        </p:txBody>
      </p:sp>
      <p:pic>
        <p:nvPicPr>
          <p:cNvPr id="11" name="Picture 10" descr="People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7485" y="305924"/>
            <a:ext cx="1042416" cy="560832"/>
          </a:xfrm>
          <a:prstGeom prst="rect">
            <a:avLst/>
          </a:prstGeom>
        </p:spPr>
      </p:pic>
    </p:spTree>
    <p:extLst>
      <p:ext uri="{BB962C8B-B14F-4D97-AF65-F5344CB8AC3E}">
        <p14:creationId xmlns:p14="http://schemas.microsoft.com/office/powerpoint/2010/main" val="48608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ug_ltblue.png"/>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3" name="Content Placeholder 2"/>
          <p:cNvSpPr>
            <a:spLocks noGrp="1"/>
          </p:cNvSpPr>
          <p:nvPr>
            <p:ph idx="1"/>
          </p:nvPr>
        </p:nvSpPr>
        <p:spPr>
          <a:xfrm>
            <a:off x="668388" y="1084737"/>
            <a:ext cx="6505913" cy="8889876"/>
          </a:xfrm>
        </p:spPr>
        <p:txBody>
          <a:bodyPr>
            <a:normAutofit/>
          </a:bodyPr>
          <a:lstStyle/>
          <a:p>
            <a:pPr marL="0" indent="0">
              <a:lnSpc>
                <a:spcPct val="110000"/>
              </a:lnSpc>
              <a:spcBef>
                <a:spcPts val="0"/>
              </a:spcBef>
              <a:buNone/>
            </a:pPr>
            <a:r>
              <a:rPr lang="en-US" sz="1800" b="1" strike="sngStrike" dirty="0">
                <a:solidFill>
                  <a:srgbClr val="FD8008"/>
                </a:solidFill>
              </a:rPr>
              <a:t>LANYARD SPONSOR</a:t>
            </a:r>
            <a:r>
              <a:rPr lang="en-US" sz="1800" b="1" dirty="0">
                <a:solidFill>
                  <a:srgbClr val="FD8008"/>
                </a:solidFill>
              </a:rPr>
              <a:t>: </a:t>
            </a:r>
            <a:r>
              <a:rPr lang="en-US" sz="1800" strike="sngStrike" dirty="0">
                <a:solidFill>
                  <a:srgbClr val="FD8008"/>
                </a:solidFill>
              </a:rPr>
              <a:t>$12,500</a:t>
            </a:r>
            <a:r>
              <a:rPr lang="en-US" sz="1800" dirty="0">
                <a:solidFill>
                  <a:srgbClr val="FD8008"/>
                </a:solidFill>
              </a:rPr>
              <a:t>  </a:t>
            </a:r>
            <a:r>
              <a:rPr lang="en-US" sz="1800" b="1" dirty="0">
                <a:solidFill>
                  <a:srgbClr val="FF0000"/>
                </a:solidFill>
              </a:rPr>
              <a:t>SOLD</a:t>
            </a:r>
            <a:endParaRPr lang="en-US" sz="1800" dirty="0"/>
          </a:p>
          <a:p>
            <a:pPr marL="0" indent="-182880">
              <a:lnSpc>
                <a:spcPct val="110000"/>
              </a:lnSpc>
              <a:spcBef>
                <a:spcPts val="0"/>
              </a:spcBef>
            </a:pPr>
            <a:r>
              <a:rPr lang="en-US" sz="1100" dirty="0"/>
              <a:t>Four complimentary conference registrations</a:t>
            </a:r>
          </a:p>
          <a:p>
            <a:pPr marL="0" indent="-182880">
              <a:lnSpc>
                <a:spcPct val="110000"/>
              </a:lnSpc>
              <a:spcBef>
                <a:spcPts val="0"/>
              </a:spcBef>
            </a:pPr>
            <a:r>
              <a:rPr lang="en-US" sz="1100" dirty="0"/>
              <a:t>Signage displayed on lanyard holding badge</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In-app notification push (Copy created by sponsor, edited and approved by ARA) through NARS app to all </a:t>
            </a:r>
            <a:br>
              <a:rPr lang="en-US" sz="1100" dirty="0"/>
            </a:br>
            <a:r>
              <a:rPr lang="en-US" sz="1100" dirty="0"/>
              <a:t>       attendees ahead of, during, or after conference </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182880">
              <a:lnSpc>
                <a:spcPct val="110000"/>
              </a:lnSpc>
              <a:spcBef>
                <a:spcPts val="0"/>
              </a:spcBef>
            </a:pPr>
            <a:endParaRPr lang="en-US" sz="1100" dirty="0"/>
          </a:p>
          <a:p>
            <a:pPr marL="0" indent="0">
              <a:lnSpc>
                <a:spcPct val="110000"/>
              </a:lnSpc>
              <a:spcBef>
                <a:spcPts val="0"/>
              </a:spcBef>
              <a:buNone/>
            </a:pPr>
            <a:r>
              <a:rPr lang="en-US" sz="1800" b="1" strike="sngStrike" dirty="0">
                <a:solidFill>
                  <a:srgbClr val="FD8008"/>
                </a:solidFill>
              </a:rPr>
              <a:t>CHAIR COVER SPONSOR</a:t>
            </a:r>
            <a:r>
              <a:rPr lang="en-US" sz="1800" b="1" dirty="0">
                <a:solidFill>
                  <a:srgbClr val="FD8008"/>
                </a:solidFill>
              </a:rPr>
              <a:t>: </a:t>
            </a:r>
            <a:r>
              <a:rPr lang="en-US" sz="1800" strike="sngStrike" dirty="0">
                <a:solidFill>
                  <a:srgbClr val="FD8008"/>
                </a:solidFill>
              </a:rPr>
              <a:t>$10,000</a:t>
            </a:r>
            <a:r>
              <a:rPr lang="en-US" sz="1800" dirty="0">
                <a:solidFill>
                  <a:srgbClr val="FD8008"/>
                </a:solidFill>
              </a:rPr>
              <a:t>  </a:t>
            </a:r>
            <a:r>
              <a:rPr lang="en-US" sz="1800" b="1" dirty="0">
                <a:solidFill>
                  <a:srgbClr val="FF0000"/>
                </a:solidFill>
              </a:rPr>
              <a:t>SOLD</a:t>
            </a:r>
            <a:endParaRPr lang="en-US" sz="1800" dirty="0"/>
          </a:p>
          <a:p>
            <a:pPr marL="0" indent="-182880">
              <a:lnSpc>
                <a:spcPct val="110000"/>
              </a:lnSpc>
              <a:spcBef>
                <a:spcPts val="0"/>
              </a:spcBef>
            </a:pPr>
            <a:r>
              <a:rPr lang="en-US" sz="1100" dirty="0"/>
              <a:t>Four complimentary conference registrations</a:t>
            </a:r>
          </a:p>
          <a:p>
            <a:pPr marL="0" indent="-182880">
              <a:lnSpc>
                <a:spcPct val="110000"/>
              </a:lnSpc>
              <a:spcBef>
                <a:spcPts val="0"/>
              </a:spcBef>
            </a:pPr>
            <a:r>
              <a:rPr lang="en-US" sz="1100" dirty="0"/>
              <a:t>Signage displayed on all chairs in main ballroom</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In-app notification push (Copy created by sponsor, edited and approved by ARA) through NARS app to all </a:t>
            </a:r>
            <a:br>
              <a:rPr lang="en-US" sz="1100" dirty="0"/>
            </a:br>
            <a:r>
              <a:rPr lang="en-US" sz="1100" dirty="0"/>
              <a:t>       attendees ahead of, during, or after conference </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182880">
              <a:lnSpc>
                <a:spcPct val="110000"/>
              </a:lnSpc>
              <a:spcBef>
                <a:spcPts val="0"/>
              </a:spcBef>
            </a:pPr>
            <a:endParaRPr lang="en-US" sz="1100" dirty="0"/>
          </a:p>
          <a:p>
            <a:pPr marL="0" indent="0">
              <a:lnSpc>
                <a:spcPct val="120000"/>
              </a:lnSpc>
              <a:spcBef>
                <a:spcPts val="0"/>
              </a:spcBef>
              <a:buNone/>
            </a:pPr>
            <a:r>
              <a:rPr lang="en-US" sz="1800" b="1" dirty="0">
                <a:solidFill>
                  <a:srgbClr val="FD8008"/>
                </a:solidFill>
              </a:rPr>
              <a:t>DOOR KEY SPONSOR: </a:t>
            </a:r>
            <a:r>
              <a:rPr lang="en-US" sz="1800" dirty="0">
                <a:solidFill>
                  <a:srgbClr val="FD8008"/>
                </a:solidFill>
              </a:rPr>
              <a:t>$10,000</a:t>
            </a:r>
            <a:endParaRPr lang="en-US" sz="1800" dirty="0"/>
          </a:p>
          <a:p>
            <a:pPr marL="0" indent="-182880">
              <a:lnSpc>
                <a:spcPct val="120000"/>
              </a:lnSpc>
              <a:spcBef>
                <a:spcPts val="0"/>
              </a:spcBef>
            </a:pPr>
            <a:r>
              <a:rPr lang="en-US" sz="1100" dirty="0"/>
              <a:t>4 complimentary conference registrations</a:t>
            </a:r>
          </a:p>
          <a:p>
            <a:pPr marL="0" indent="-182880">
              <a:lnSpc>
                <a:spcPct val="120000"/>
              </a:lnSpc>
              <a:spcBef>
                <a:spcPts val="0"/>
              </a:spcBef>
            </a:pPr>
            <a:r>
              <a:rPr lang="en-US" sz="1100" dirty="0"/>
              <a:t>Logo printed on front side of the room key card that is given to every NARS </a:t>
            </a:r>
            <a:r>
              <a:rPr lang="is-IS" sz="1100" dirty="0"/>
              <a:t>2020</a:t>
            </a:r>
            <a:r>
              <a:rPr lang="en-US" sz="1100" dirty="0"/>
              <a:t> registrant staying at Omni Mandalay.  </a:t>
            </a:r>
          </a:p>
          <a:p>
            <a:pPr marL="0" indent="-182880">
              <a:lnSpc>
                <a:spcPct val="12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In-app notification push (Copy created by sponsor, edited and approved by ARA) through NARS app to all </a:t>
            </a:r>
            <a:br>
              <a:rPr lang="en-US" sz="1100" dirty="0"/>
            </a:br>
            <a:r>
              <a:rPr lang="en-US" sz="1100" dirty="0"/>
              <a:t>      attendees ahead of, during, or after conference </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0">
              <a:lnSpc>
                <a:spcPct val="110000"/>
              </a:lnSpc>
              <a:spcBef>
                <a:spcPts val="0"/>
              </a:spcBef>
              <a:buNone/>
            </a:pPr>
            <a:endParaRPr lang="en-US" sz="1100" dirty="0"/>
          </a:p>
        </p:txBody>
      </p:sp>
      <p:sp>
        <p:nvSpPr>
          <p:cNvPr id="6" name="Rectangle 5"/>
          <p:cNvSpPr/>
          <p:nvPr/>
        </p:nvSpPr>
        <p:spPr>
          <a:xfrm>
            <a:off x="0" y="0"/>
            <a:ext cx="7792562"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sp>
        <p:nvSpPr>
          <p:cNvPr id="4" name="Rectangle 3">
            <a:extLst>
              <a:ext uri="{FF2B5EF4-FFF2-40B4-BE49-F238E27FC236}">
                <a16:creationId xmlns:a16="http://schemas.microsoft.com/office/drawing/2014/main" id="{C964AB96-109D-494D-B2C6-18F273ADAE8B}"/>
              </a:ext>
            </a:extLst>
          </p:cNvPr>
          <p:cNvSpPr/>
          <p:nvPr/>
        </p:nvSpPr>
        <p:spPr>
          <a:xfrm>
            <a:off x="6885452" y="9668143"/>
            <a:ext cx="250390" cy="246221"/>
          </a:xfrm>
          <a:prstGeom prst="rect">
            <a:avLst/>
          </a:prstGeom>
        </p:spPr>
        <p:txBody>
          <a:bodyPr wrap="none">
            <a:spAutoFit/>
          </a:bodyPr>
          <a:lstStyle/>
          <a:p>
            <a:r>
              <a:rPr lang="en-US" sz="1000" dirty="0"/>
              <a:t>4</a:t>
            </a:r>
          </a:p>
        </p:txBody>
      </p:sp>
      <p:pic>
        <p:nvPicPr>
          <p:cNvPr id="10" name="Picture 9" descr="People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825" y="8815580"/>
            <a:ext cx="1115568" cy="1054608"/>
          </a:xfrm>
          <a:prstGeom prst="rect">
            <a:avLst/>
          </a:prstGeom>
        </p:spPr>
      </p:pic>
    </p:spTree>
    <p:extLst>
      <p:ext uri="{BB962C8B-B14F-4D97-AF65-F5344CB8AC3E}">
        <p14:creationId xmlns:p14="http://schemas.microsoft.com/office/powerpoint/2010/main" val="55966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388" y="1098106"/>
            <a:ext cx="6505913" cy="8274494"/>
          </a:xfrm>
        </p:spPr>
        <p:txBody>
          <a:bodyPr vert="horz" lIns="91440" tIns="45720" rIns="91440" bIns="45720" rtlCol="0" anchor="t">
            <a:normAutofit/>
          </a:bodyPr>
          <a:lstStyle/>
          <a:p>
            <a:pPr marL="0" indent="0">
              <a:lnSpc>
                <a:spcPct val="120000"/>
              </a:lnSpc>
              <a:spcBef>
                <a:spcPts val="0"/>
              </a:spcBef>
              <a:buNone/>
            </a:pPr>
            <a:r>
              <a:rPr lang="en-US" sz="1800" b="1" dirty="0">
                <a:solidFill>
                  <a:srgbClr val="FD8008"/>
                </a:solidFill>
              </a:rPr>
              <a:t>COFFEE &amp; BEVERAGE SPONSOR: </a:t>
            </a:r>
            <a:r>
              <a:rPr lang="en-US" sz="1800" dirty="0">
                <a:solidFill>
                  <a:srgbClr val="FD8008"/>
                </a:solidFill>
              </a:rPr>
              <a:t>$8,250</a:t>
            </a:r>
            <a:endParaRPr lang="en-US" sz="1800" dirty="0"/>
          </a:p>
          <a:p>
            <a:pPr marL="0" indent="-182880">
              <a:lnSpc>
                <a:spcPct val="120000"/>
              </a:lnSpc>
              <a:spcBef>
                <a:spcPts val="0"/>
              </a:spcBef>
            </a:pPr>
            <a:r>
              <a:rPr lang="en-US" sz="1100" dirty="0"/>
              <a:t>Three complimentary conference registrations</a:t>
            </a:r>
          </a:p>
          <a:p>
            <a:pPr marL="0" indent="-182880">
              <a:lnSpc>
                <a:spcPct val="120000"/>
              </a:lnSpc>
              <a:spcBef>
                <a:spcPts val="0"/>
              </a:spcBef>
            </a:pPr>
            <a:r>
              <a:rPr lang="en-US" sz="1100" dirty="0"/>
              <a:t>Sponsor may provide branded coffee cup holders, napkins; may hang a banner and/or backdrop behind the beverage table</a:t>
            </a:r>
          </a:p>
          <a:p>
            <a:pPr marL="0" indent="-182880">
              <a:lnSpc>
                <a:spcPct val="120000"/>
              </a:lnSpc>
              <a:spcBef>
                <a:spcPts val="0"/>
              </a:spcBef>
            </a:pPr>
            <a:r>
              <a:rPr lang="en-US" sz="1100" dirty="0"/>
              <a:t>Signage displayed at beverage table</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In-app notification push (Copy created by sponsor, edited and approved by ARA) through NARS app to all </a:t>
            </a:r>
            <a:br>
              <a:rPr lang="en-US" sz="1100" dirty="0"/>
            </a:br>
            <a:r>
              <a:rPr lang="en-US" sz="1100" dirty="0"/>
              <a:t>      attendees ahead of, during, or after conference </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0">
              <a:lnSpc>
                <a:spcPct val="110000"/>
              </a:lnSpc>
              <a:spcBef>
                <a:spcPts val="0"/>
              </a:spcBef>
              <a:buNone/>
            </a:pPr>
            <a:endParaRPr lang="en-US" sz="1800" b="1" dirty="0">
              <a:solidFill>
                <a:srgbClr val="FD8008"/>
              </a:solidFill>
            </a:endParaRPr>
          </a:p>
          <a:p>
            <a:pPr marL="0" indent="0">
              <a:lnSpc>
                <a:spcPct val="110000"/>
              </a:lnSpc>
              <a:spcBef>
                <a:spcPts val="0"/>
              </a:spcBef>
              <a:buNone/>
            </a:pPr>
            <a:r>
              <a:rPr lang="en-US" sz="1800" b="1" strike="sngStrike" dirty="0">
                <a:solidFill>
                  <a:srgbClr val="FD8008"/>
                </a:solidFill>
              </a:rPr>
              <a:t>TOTE BAG SPONSOR: </a:t>
            </a:r>
            <a:r>
              <a:rPr lang="en-US" sz="1800" strike="sngStrike" dirty="0">
                <a:solidFill>
                  <a:srgbClr val="FD8008"/>
                </a:solidFill>
              </a:rPr>
              <a:t>$6,500</a:t>
            </a:r>
            <a:r>
              <a:rPr lang="en-US" sz="1800" dirty="0">
                <a:solidFill>
                  <a:srgbClr val="FD8008"/>
                </a:solidFill>
              </a:rPr>
              <a:t> </a:t>
            </a:r>
            <a:r>
              <a:rPr lang="en-US" sz="1800" dirty="0">
                <a:solidFill>
                  <a:srgbClr val="FD8008"/>
                </a:solidFill>
                <a:cs typeface="Calibri"/>
              </a:rPr>
              <a:t> </a:t>
            </a:r>
            <a:r>
              <a:rPr lang="en-US" sz="1800" b="1" dirty="0">
                <a:solidFill>
                  <a:srgbClr val="FF0000"/>
                </a:solidFill>
                <a:cs typeface="Calibri"/>
              </a:rPr>
              <a:t>SOLD</a:t>
            </a:r>
            <a:endParaRPr lang="en-US" sz="1800" strike="sngStrike" dirty="0"/>
          </a:p>
          <a:p>
            <a:pPr marL="0" indent="-182880">
              <a:lnSpc>
                <a:spcPct val="110000"/>
              </a:lnSpc>
              <a:spcBef>
                <a:spcPts val="0"/>
              </a:spcBef>
            </a:pPr>
            <a:r>
              <a:rPr lang="en-US" sz="1100" dirty="0"/>
              <a:t>Three complimentary conference registrations</a:t>
            </a:r>
          </a:p>
          <a:p>
            <a:pPr marL="0" indent="-182880">
              <a:lnSpc>
                <a:spcPct val="110000"/>
              </a:lnSpc>
              <a:spcBef>
                <a:spcPts val="0"/>
              </a:spcBef>
            </a:pPr>
            <a:r>
              <a:rPr lang="en-US" sz="1100" dirty="0"/>
              <a:t>Logo on tote bags provided to all conference attendees (to be provided by sponsor)</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0">
              <a:lnSpc>
                <a:spcPct val="110000"/>
              </a:lnSpc>
              <a:spcBef>
                <a:spcPts val="0"/>
              </a:spcBef>
              <a:buNone/>
            </a:pPr>
            <a:endParaRPr lang="en-US" sz="1800" b="1" dirty="0">
              <a:solidFill>
                <a:srgbClr val="FD8008"/>
              </a:solidFill>
            </a:endParaRPr>
          </a:p>
          <a:p>
            <a:pPr marL="0" indent="0">
              <a:lnSpc>
                <a:spcPct val="120000"/>
              </a:lnSpc>
              <a:spcBef>
                <a:spcPts val="0"/>
              </a:spcBef>
              <a:buNone/>
            </a:pPr>
            <a:r>
              <a:rPr lang="en-US" sz="1800" b="1" strike="sngStrike" dirty="0">
                <a:solidFill>
                  <a:srgbClr val="FD8008"/>
                </a:solidFill>
              </a:rPr>
              <a:t>WATER BOTTLE SPONSOR: </a:t>
            </a:r>
            <a:r>
              <a:rPr lang="en-US" sz="1800" strike="sngStrike" dirty="0">
                <a:solidFill>
                  <a:srgbClr val="FD8008"/>
                </a:solidFill>
              </a:rPr>
              <a:t>$5,500</a:t>
            </a:r>
            <a:r>
              <a:rPr lang="en-US" sz="1800" dirty="0">
                <a:solidFill>
                  <a:srgbClr val="FD8008"/>
                </a:solidFill>
              </a:rPr>
              <a:t>  </a:t>
            </a:r>
            <a:r>
              <a:rPr lang="en-US" sz="1800" b="1" dirty="0">
                <a:solidFill>
                  <a:srgbClr val="FF0000"/>
                </a:solidFill>
                <a:cs typeface="Calibri"/>
              </a:rPr>
              <a:t>SOLD</a:t>
            </a:r>
            <a:endParaRPr lang="en-US" sz="1800" strike="sngStrike" dirty="0"/>
          </a:p>
          <a:p>
            <a:pPr marL="0" indent="-182880">
              <a:lnSpc>
                <a:spcPct val="120000"/>
              </a:lnSpc>
              <a:spcBef>
                <a:spcPts val="0"/>
              </a:spcBef>
            </a:pPr>
            <a:r>
              <a:rPr lang="en-US" sz="1100" dirty="0"/>
              <a:t>Three complimentary conference registrations</a:t>
            </a:r>
          </a:p>
          <a:p>
            <a:pPr marL="0" indent="-182880">
              <a:lnSpc>
                <a:spcPct val="120000"/>
              </a:lnSpc>
              <a:spcBef>
                <a:spcPts val="0"/>
              </a:spcBef>
            </a:pPr>
            <a:r>
              <a:rPr lang="en-US" sz="1100" dirty="0"/>
              <a:t>Logo printed on one side of a water bottle that is given to every NARS </a:t>
            </a:r>
            <a:r>
              <a:rPr lang="is-IS" sz="1100" dirty="0"/>
              <a:t>2020</a:t>
            </a:r>
            <a:r>
              <a:rPr lang="en-US" sz="1100" dirty="0"/>
              <a:t> registrant staying at Omni </a:t>
            </a:r>
          </a:p>
          <a:p>
            <a:pPr marL="0" indent="0">
              <a:lnSpc>
                <a:spcPct val="120000"/>
              </a:lnSpc>
              <a:spcBef>
                <a:spcPts val="0"/>
              </a:spcBef>
              <a:buNone/>
            </a:pPr>
            <a:r>
              <a:rPr lang="en-US" sz="1100" dirty="0"/>
              <a:t>      Mandalay.  The NARS logo will be on the other side.</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p:txBody>
      </p:sp>
      <p:sp>
        <p:nvSpPr>
          <p:cNvPr id="6" name="Rectangle 5"/>
          <p:cNvSpPr/>
          <p:nvPr/>
        </p:nvSpPr>
        <p:spPr>
          <a:xfrm>
            <a:off x="0" y="0"/>
            <a:ext cx="7792562"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pic>
        <p:nvPicPr>
          <p:cNvPr id="8" name="Picture 7" descr="Logobug_ltblue.png"/>
          <p:cNvPicPr>
            <a:picLocks noChangeAspect="1"/>
          </p:cNvPicPr>
          <p:nvPr/>
        </p:nvPicPr>
        <p:blipFill>
          <a:blip r:embed="rId4">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9" name="TextBox 8"/>
          <p:cNvSpPr txBox="1"/>
          <p:nvPr/>
        </p:nvSpPr>
        <p:spPr>
          <a:xfrm>
            <a:off x="6885816" y="9668143"/>
            <a:ext cx="249663" cy="246221"/>
          </a:xfrm>
          <a:prstGeom prst="rect">
            <a:avLst/>
          </a:prstGeom>
          <a:noFill/>
        </p:spPr>
        <p:txBody>
          <a:bodyPr wrap="none" rtlCol="0">
            <a:spAutoFit/>
          </a:bodyPr>
          <a:lstStyle/>
          <a:p>
            <a:r>
              <a:rPr lang="en-US" sz="1000" dirty="0"/>
              <a:t>5</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88" y="9229635"/>
            <a:ext cx="957072" cy="609600"/>
          </a:xfrm>
          <a:prstGeom prst="rect">
            <a:avLst/>
          </a:prstGeom>
        </p:spPr>
      </p:pic>
    </p:spTree>
    <p:extLst>
      <p:ext uri="{BB962C8B-B14F-4D97-AF65-F5344CB8AC3E}">
        <p14:creationId xmlns:p14="http://schemas.microsoft.com/office/powerpoint/2010/main" val="259885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ug_ltblue.png"/>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3" name="Content Placeholder 2"/>
          <p:cNvSpPr>
            <a:spLocks noGrp="1"/>
          </p:cNvSpPr>
          <p:nvPr>
            <p:ph idx="1"/>
          </p:nvPr>
        </p:nvSpPr>
        <p:spPr>
          <a:xfrm>
            <a:off x="668388" y="1098106"/>
            <a:ext cx="6657822" cy="8889876"/>
          </a:xfrm>
        </p:spPr>
        <p:txBody>
          <a:bodyPr vert="horz" lIns="91440" tIns="45720" rIns="91440" bIns="45720" rtlCol="0" anchor="t">
            <a:normAutofit/>
          </a:bodyPr>
          <a:lstStyle/>
          <a:p>
            <a:pPr marL="0" indent="0">
              <a:lnSpc>
                <a:spcPct val="120000"/>
              </a:lnSpc>
              <a:spcBef>
                <a:spcPts val="0"/>
              </a:spcBef>
              <a:buNone/>
            </a:pPr>
            <a:r>
              <a:rPr lang="en-US" sz="1800" b="1" strike="sngStrike" dirty="0">
                <a:solidFill>
                  <a:srgbClr val="FD8008"/>
                </a:solidFill>
              </a:rPr>
              <a:t>PADS &amp; PENS SPONSOR</a:t>
            </a:r>
            <a:r>
              <a:rPr lang="en-US" sz="1800" b="1" dirty="0">
                <a:solidFill>
                  <a:srgbClr val="FD8008"/>
                </a:solidFill>
              </a:rPr>
              <a:t>: </a:t>
            </a:r>
            <a:r>
              <a:rPr lang="en-US" sz="1800" strike="sngStrike" dirty="0">
                <a:solidFill>
                  <a:srgbClr val="FD8008"/>
                </a:solidFill>
              </a:rPr>
              <a:t>$5,500</a:t>
            </a:r>
            <a:r>
              <a:rPr lang="en-US" sz="1800" dirty="0">
                <a:solidFill>
                  <a:srgbClr val="FD8008"/>
                </a:solidFill>
              </a:rPr>
              <a:t>  </a:t>
            </a:r>
            <a:r>
              <a:rPr lang="en-US" sz="1800" b="1" dirty="0">
                <a:solidFill>
                  <a:srgbClr val="FF0000"/>
                </a:solidFill>
              </a:rPr>
              <a:t>SOLD</a:t>
            </a:r>
            <a:endParaRPr lang="en-US" sz="1800" strike="sngStrike" dirty="0"/>
          </a:p>
          <a:p>
            <a:pPr marL="0" indent="-182880">
              <a:lnSpc>
                <a:spcPct val="120000"/>
              </a:lnSpc>
              <a:spcBef>
                <a:spcPts val="0"/>
              </a:spcBef>
            </a:pPr>
            <a:r>
              <a:rPr lang="en-US" sz="1100" dirty="0"/>
              <a:t>Three complimentary conference registrations</a:t>
            </a:r>
          </a:p>
          <a:p>
            <a:pPr marL="0" indent="-182880">
              <a:lnSpc>
                <a:spcPct val="120000"/>
              </a:lnSpc>
              <a:spcBef>
                <a:spcPts val="0"/>
              </a:spcBef>
            </a:pPr>
            <a:r>
              <a:rPr lang="en-US" sz="1100" dirty="0"/>
              <a:t>Logo printed on one side of a pad and pen that is given to every NARS </a:t>
            </a:r>
            <a:r>
              <a:rPr lang="is-IS" sz="1100" dirty="0"/>
              <a:t>2020</a:t>
            </a:r>
            <a:r>
              <a:rPr lang="en-US" sz="1100" dirty="0"/>
              <a:t> registrant staying at Omni </a:t>
            </a:r>
          </a:p>
          <a:p>
            <a:pPr marL="0" indent="0">
              <a:lnSpc>
                <a:spcPct val="120000"/>
              </a:lnSpc>
              <a:spcBef>
                <a:spcPts val="0"/>
              </a:spcBef>
              <a:buNone/>
            </a:pPr>
            <a:r>
              <a:rPr lang="en-US" sz="1100" dirty="0"/>
              <a:t>      Mandalay. The NARS logo will be on the other side.</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0">
              <a:lnSpc>
                <a:spcPct val="110000"/>
              </a:lnSpc>
              <a:spcBef>
                <a:spcPts val="0"/>
              </a:spcBef>
              <a:buNone/>
            </a:pPr>
            <a:endParaRPr lang="en-US" sz="1100" dirty="0"/>
          </a:p>
          <a:p>
            <a:pPr marL="0" indent="0">
              <a:lnSpc>
                <a:spcPct val="110000"/>
              </a:lnSpc>
              <a:spcBef>
                <a:spcPts val="0"/>
              </a:spcBef>
              <a:buNone/>
            </a:pPr>
            <a:r>
              <a:rPr lang="en-US" sz="1800" b="1" dirty="0">
                <a:solidFill>
                  <a:srgbClr val="FD8008"/>
                </a:solidFill>
              </a:rPr>
              <a:t>WIFI SPONSOR: </a:t>
            </a:r>
            <a:r>
              <a:rPr lang="en-US" sz="1800" dirty="0">
                <a:solidFill>
                  <a:srgbClr val="FD8008"/>
                </a:solidFill>
              </a:rPr>
              <a:t>$5,500</a:t>
            </a:r>
            <a:endParaRPr lang="en-US" sz="1800" strike="sngStrike" dirty="0"/>
          </a:p>
          <a:p>
            <a:pPr marL="0" indent="-182880">
              <a:lnSpc>
                <a:spcPct val="110000"/>
              </a:lnSpc>
              <a:spcBef>
                <a:spcPts val="0"/>
              </a:spcBef>
            </a:pPr>
            <a:r>
              <a:rPr lang="en-US" sz="1100" dirty="0"/>
              <a:t>Three complimentary conference registrations</a:t>
            </a:r>
          </a:p>
          <a:p>
            <a:pPr marL="0" indent="-182880">
              <a:lnSpc>
                <a:spcPct val="110000"/>
              </a:lnSpc>
              <a:spcBef>
                <a:spcPts val="0"/>
              </a:spcBef>
            </a:pPr>
            <a:r>
              <a:rPr lang="en-US" sz="1100" dirty="0" err="1"/>
              <a:t>WiFi</a:t>
            </a:r>
            <a:r>
              <a:rPr lang="en-US" sz="1100" dirty="0"/>
              <a:t> login page customized with preferred password, welcome line from sponsor and logo</a:t>
            </a:r>
          </a:p>
          <a:p>
            <a:pPr marL="0" indent="-182880">
              <a:lnSpc>
                <a:spcPct val="110000"/>
              </a:lnSpc>
              <a:spcBef>
                <a:spcPts val="0"/>
              </a:spcBef>
            </a:pPr>
            <a:r>
              <a:rPr lang="en-US" sz="1100" dirty="0"/>
              <a:t>Signage displayed at NARS </a:t>
            </a:r>
            <a:r>
              <a:rPr lang="is-IS" sz="1100" dirty="0"/>
              <a:t>2020</a:t>
            </a:r>
            <a:endParaRPr lang="en-US" sz="1100" dirty="0">
              <a:cs typeface="Calibri"/>
            </a:endParaRP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182880">
              <a:lnSpc>
                <a:spcPct val="110000"/>
              </a:lnSpc>
              <a:spcBef>
                <a:spcPts val="0"/>
              </a:spcBef>
            </a:pPr>
            <a:endParaRPr lang="en-US" sz="1100" dirty="0"/>
          </a:p>
          <a:p>
            <a:pPr marL="0" indent="0">
              <a:lnSpc>
                <a:spcPct val="110000"/>
              </a:lnSpc>
              <a:spcBef>
                <a:spcPts val="0"/>
              </a:spcBef>
              <a:buNone/>
            </a:pPr>
            <a:r>
              <a:rPr lang="en-US" sz="1800" b="1" dirty="0">
                <a:solidFill>
                  <a:srgbClr val="FD8008"/>
                </a:solidFill>
              </a:rPr>
              <a:t>CHARGING STATION SPONSOR: </a:t>
            </a:r>
            <a:r>
              <a:rPr lang="en-US" sz="1800" dirty="0">
                <a:solidFill>
                  <a:srgbClr val="FD8008"/>
                </a:solidFill>
              </a:rPr>
              <a:t>$3,500 each </a:t>
            </a:r>
          </a:p>
          <a:p>
            <a:pPr marL="0" indent="-182880">
              <a:lnSpc>
                <a:spcPct val="110000"/>
              </a:lnSpc>
              <a:spcBef>
                <a:spcPts val="0"/>
              </a:spcBef>
            </a:pPr>
            <a:r>
              <a:rPr lang="en-US" sz="1100" dirty="0"/>
              <a:t>Signage wrap on charging station placed in the exhibitor room</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Marketing materials inclusion (provided by the sponsor) in attendee packets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0">
              <a:lnSpc>
                <a:spcPct val="110000"/>
              </a:lnSpc>
              <a:spcBef>
                <a:spcPts val="0"/>
              </a:spcBef>
              <a:buNone/>
            </a:pPr>
            <a:endParaRPr lang="en-US" sz="1100" dirty="0"/>
          </a:p>
          <a:p>
            <a:pPr marL="0" indent="0">
              <a:lnSpc>
                <a:spcPct val="110000"/>
              </a:lnSpc>
              <a:spcBef>
                <a:spcPts val="0"/>
              </a:spcBef>
              <a:buNone/>
            </a:pPr>
            <a:r>
              <a:rPr lang="en-US" sz="1800" b="1" dirty="0">
                <a:solidFill>
                  <a:srgbClr val="FD8008"/>
                </a:solidFill>
              </a:rPr>
              <a:t>PHOTO BOOTH SPONSOR: </a:t>
            </a:r>
            <a:r>
              <a:rPr lang="en-US" sz="1800" dirty="0">
                <a:solidFill>
                  <a:srgbClr val="FD8008"/>
                </a:solidFill>
              </a:rPr>
              <a:t>$3,500</a:t>
            </a:r>
            <a:r>
              <a:rPr lang="en-US" sz="1800" dirty="0">
                <a:solidFill>
                  <a:srgbClr val="FD8008"/>
                </a:solidFill>
                <a:cs typeface="Calibri"/>
              </a:rPr>
              <a:t>  </a:t>
            </a:r>
            <a:endParaRPr lang="en-US" sz="1800" strike="sngStrike" dirty="0"/>
          </a:p>
          <a:p>
            <a:pPr marL="0" indent="-182880">
              <a:lnSpc>
                <a:spcPct val="110000"/>
              </a:lnSpc>
              <a:spcBef>
                <a:spcPts val="0"/>
              </a:spcBef>
            </a:pPr>
            <a:r>
              <a:rPr lang="en-US" sz="1100" dirty="0"/>
              <a:t>Sponsor photo booth at NARS </a:t>
            </a:r>
            <a:r>
              <a:rPr lang="is-IS" sz="1100" dirty="0"/>
              <a:t>2020</a:t>
            </a:r>
            <a:endParaRPr lang="en-US" sz="1100" dirty="0"/>
          </a:p>
          <a:p>
            <a:pPr marL="0" indent="-182880">
              <a:lnSpc>
                <a:spcPct val="110000"/>
              </a:lnSpc>
              <a:spcBef>
                <a:spcPts val="0"/>
              </a:spcBef>
            </a:pPr>
            <a:r>
              <a:rPr lang="en-US" sz="1100" dirty="0"/>
              <a:t>Logo inclusion on printed photo strips</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0">
              <a:lnSpc>
                <a:spcPct val="110000"/>
              </a:lnSpc>
              <a:spcBef>
                <a:spcPts val="0"/>
              </a:spcBef>
              <a:buNone/>
            </a:pPr>
            <a:endParaRPr lang="en-US" sz="1100" dirty="0"/>
          </a:p>
          <a:p>
            <a:pPr marL="0" indent="-182880">
              <a:lnSpc>
                <a:spcPct val="110000"/>
              </a:lnSpc>
              <a:spcBef>
                <a:spcPts val="0"/>
              </a:spcBef>
            </a:pPr>
            <a:endParaRPr lang="en-US" sz="1100" dirty="0"/>
          </a:p>
        </p:txBody>
      </p:sp>
      <p:sp>
        <p:nvSpPr>
          <p:cNvPr id="4" name="Rectangle 3">
            <a:extLst>
              <a:ext uri="{FF2B5EF4-FFF2-40B4-BE49-F238E27FC236}">
                <a16:creationId xmlns:a16="http://schemas.microsoft.com/office/drawing/2014/main" id="{F35B99AB-3348-5544-B6FA-E8A21E8F4B43}"/>
              </a:ext>
            </a:extLst>
          </p:cNvPr>
          <p:cNvSpPr/>
          <p:nvPr/>
        </p:nvSpPr>
        <p:spPr>
          <a:xfrm>
            <a:off x="6885452" y="9653860"/>
            <a:ext cx="250390" cy="246221"/>
          </a:xfrm>
          <a:prstGeom prst="rect">
            <a:avLst/>
          </a:prstGeom>
        </p:spPr>
        <p:txBody>
          <a:bodyPr wrap="none">
            <a:spAutoFit/>
          </a:bodyPr>
          <a:lstStyle/>
          <a:p>
            <a:r>
              <a:rPr lang="en-US" sz="1000" dirty="0"/>
              <a:t>6</a:t>
            </a:r>
          </a:p>
        </p:txBody>
      </p:sp>
      <p:sp>
        <p:nvSpPr>
          <p:cNvPr id="6" name="Rectangle 5"/>
          <p:cNvSpPr/>
          <p:nvPr/>
        </p:nvSpPr>
        <p:spPr>
          <a:xfrm>
            <a:off x="0" y="0"/>
            <a:ext cx="7792562"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pic>
        <p:nvPicPr>
          <p:cNvPr id="5" name="Picture 4" descr="People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810" y="9284855"/>
            <a:ext cx="777240" cy="548640"/>
          </a:xfrm>
          <a:prstGeom prst="rect">
            <a:avLst/>
          </a:prstGeom>
        </p:spPr>
      </p:pic>
    </p:spTree>
    <p:extLst>
      <p:ext uri="{BB962C8B-B14F-4D97-AF65-F5344CB8AC3E}">
        <p14:creationId xmlns:p14="http://schemas.microsoft.com/office/powerpoint/2010/main" val="310802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ug_ltblue.png"/>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3" name="Content Placeholder 2"/>
          <p:cNvSpPr>
            <a:spLocks noGrp="1"/>
          </p:cNvSpPr>
          <p:nvPr>
            <p:ph idx="1"/>
          </p:nvPr>
        </p:nvSpPr>
        <p:spPr>
          <a:xfrm>
            <a:off x="668388" y="1098106"/>
            <a:ext cx="6657822" cy="8889876"/>
          </a:xfrm>
        </p:spPr>
        <p:txBody>
          <a:bodyPr vert="horz" lIns="91440" tIns="45720" rIns="91440" bIns="45720" rtlCol="0" anchor="t">
            <a:normAutofit/>
          </a:bodyPr>
          <a:lstStyle/>
          <a:p>
            <a:pPr marL="0" indent="0">
              <a:lnSpc>
                <a:spcPct val="110000"/>
              </a:lnSpc>
              <a:spcBef>
                <a:spcPts val="0"/>
              </a:spcBef>
              <a:buNone/>
            </a:pPr>
            <a:r>
              <a:rPr lang="en-US" sz="1800" b="1" strike="sngStrike" dirty="0">
                <a:solidFill>
                  <a:srgbClr val="FD8008"/>
                </a:solidFill>
              </a:rPr>
              <a:t>TRANSPORTATION SPONSOR: </a:t>
            </a:r>
            <a:r>
              <a:rPr lang="en-US" sz="1800" strike="sngStrike" dirty="0">
                <a:solidFill>
                  <a:srgbClr val="FD8008"/>
                </a:solidFill>
              </a:rPr>
              <a:t>$750</a:t>
            </a:r>
            <a:endParaRPr lang="en-US" sz="1800" strike="sngStrike" dirty="0"/>
          </a:p>
          <a:p>
            <a:pPr marL="0" indent="-182880">
              <a:lnSpc>
                <a:spcPct val="110000"/>
              </a:lnSpc>
              <a:spcBef>
                <a:spcPts val="0"/>
              </a:spcBef>
            </a:pPr>
            <a:r>
              <a:rPr lang="en-US" sz="1100" dirty="0"/>
              <a:t>Logo displayed on bus that transports NARS attendees to AT&amp;T Stadium Tour</a:t>
            </a:r>
          </a:p>
          <a:p>
            <a:pPr marL="0" indent="-182880">
              <a:lnSpc>
                <a:spcPct val="110000"/>
              </a:lnSpc>
              <a:spcBef>
                <a:spcPts val="0"/>
              </a:spcBef>
            </a:pPr>
            <a:r>
              <a:rPr lang="en-US" sz="1100" dirty="0"/>
              <a:t>Opportunity to leave swag items on seats of bus</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p>
          <a:p>
            <a:pPr marL="0" indent="-182880">
              <a:lnSpc>
                <a:spcPct val="110000"/>
              </a:lnSpc>
              <a:spcBef>
                <a:spcPts val="0"/>
              </a:spcBef>
            </a:pPr>
            <a:endParaRPr lang="en-US" sz="1100" dirty="0"/>
          </a:p>
          <a:p>
            <a:pPr marL="0" indent="0">
              <a:lnSpc>
                <a:spcPct val="110000"/>
              </a:lnSpc>
              <a:spcBef>
                <a:spcPts val="0"/>
              </a:spcBef>
              <a:buNone/>
            </a:pPr>
            <a:r>
              <a:rPr lang="en-US" sz="1900" b="1" strike="sngStrike" dirty="0">
                <a:solidFill>
                  <a:srgbClr val="FD8008"/>
                </a:solidFill>
              </a:rPr>
              <a:t>AUCTION SPONSOR:</a:t>
            </a:r>
            <a:r>
              <a:rPr lang="en-US" sz="1900" b="1" dirty="0">
                <a:solidFill>
                  <a:srgbClr val="FD8008"/>
                </a:solidFill>
              </a:rPr>
              <a:t> </a:t>
            </a:r>
            <a:r>
              <a:rPr lang="en-US" sz="1900" strike="sngStrike" dirty="0">
                <a:solidFill>
                  <a:srgbClr val="FD8008"/>
                </a:solidFill>
              </a:rPr>
              <a:t>$1000</a:t>
            </a:r>
            <a:endParaRPr lang="en-US" sz="1900" strike="sngStrike" dirty="0"/>
          </a:p>
          <a:p>
            <a:pPr marL="0" indent="-182880">
              <a:lnSpc>
                <a:spcPct val="110000"/>
              </a:lnSpc>
              <a:spcBef>
                <a:spcPts val="0"/>
              </a:spcBef>
            </a:pPr>
            <a:r>
              <a:rPr lang="en-US" sz="1100" dirty="0"/>
              <a:t>Logo displayed on auction paddles (provided by sponsor)</a:t>
            </a:r>
          </a:p>
          <a:p>
            <a:pPr marL="0" indent="-182880">
              <a:lnSpc>
                <a:spcPct val="110000"/>
              </a:lnSpc>
              <a:spcBef>
                <a:spcPts val="0"/>
              </a:spcBef>
            </a:pPr>
            <a:r>
              <a:rPr lang="en-US" sz="1100" dirty="0"/>
              <a:t>Auction sponsor to provide auctioneer </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sponsorship page in mobile app for event (logo will be linked to your company website)</a:t>
            </a:r>
          </a:p>
          <a:p>
            <a:pPr marL="0" indent="-182880">
              <a:lnSpc>
                <a:spcPct val="110000"/>
              </a:lnSpc>
              <a:spcBef>
                <a:spcPts val="0"/>
              </a:spcBef>
            </a:pPr>
            <a:r>
              <a:rPr lang="en-US" sz="1100" dirty="0"/>
              <a:t>Acknowledgment in NARS announcement emails </a:t>
            </a:r>
          </a:p>
          <a:p>
            <a:pPr marL="0" indent="-182880">
              <a:lnSpc>
                <a:spcPct val="110000"/>
              </a:lnSpc>
              <a:spcBef>
                <a:spcPts val="0"/>
              </a:spcBef>
            </a:pPr>
            <a:r>
              <a:rPr lang="en-US" sz="1100" dirty="0"/>
              <a:t>Access to the list of NARS </a:t>
            </a:r>
            <a:r>
              <a:rPr lang="is-IS" sz="1100" dirty="0"/>
              <a:t>2020</a:t>
            </a:r>
            <a:r>
              <a:rPr lang="en-US" sz="1100" dirty="0"/>
              <a:t> attendees and their contact information post NARS</a:t>
            </a:r>
            <a:br>
              <a:rPr lang="en-US" sz="1100" dirty="0"/>
            </a:br>
            <a:endParaRPr lang="en-US" sz="1400" dirty="0"/>
          </a:p>
          <a:p>
            <a:pPr marL="0" indent="0">
              <a:lnSpc>
                <a:spcPct val="120000"/>
              </a:lnSpc>
              <a:spcBef>
                <a:spcPts val="0"/>
              </a:spcBef>
              <a:buNone/>
            </a:pPr>
            <a:r>
              <a:rPr lang="en-US" sz="1900" b="1" dirty="0">
                <a:solidFill>
                  <a:srgbClr val="FD8008"/>
                </a:solidFill>
              </a:rPr>
              <a:t>SPEAKER FUND: </a:t>
            </a:r>
            <a:r>
              <a:rPr lang="en-US" sz="1900" dirty="0">
                <a:solidFill>
                  <a:srgbClr val="FD8008"/>
                </a:solidFill>
              </a:rPr>
              <a:t>$650 </a:t>
            </a:r>
            <a:endParaRPr lang="en-US" sz="1900" dirty="0"/>
          </a:p>
          <a:p>
            <a:pPr marL="0" indent="-182880">
              <a:lnSpc>
                <a:spcPct val="12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20000"/>
              </a:lnSpc>
              <a:spcBef>
                <a:spcPts val="0"/>
              </a:spcBef>
            </a:pPr>
            <a:r>
              <a:rPr lang="en-US" sz="1100" dirty="0"/>
              <a:t>Logo inclusion on NARS </a:t>
            </a:r>
            <a:r>
              <a:rPr lang="is-IS" sz="1100" dirty="0"/>
              <a:t>2020</a:t>
            </a:r>
            <a:r>
              <a:rPr lang="en-US" sz="1100" dirty="0"/>
              <a:t> printed agenda</a:t>
            </a:r>
          </a:p>
          <a:p>
            <a:pPr marL="0" indent="-182880">
              <a:lnSpc>
                <a:spcPct val="120000"/>
              </a:lnSpc>
              <a:spcBef>
                <a:spcPts val="0"/>
              </a:spcBef>
            </a:pPr>
            <a:r>
              <a:rPr lang="en-US" sz="1100" dirty="0"/>
              <a:t>Logo inclusion on rotating sponsor presentations projected in main ballroom between speakers</a:t>
            </a:r>
          </a:p>
          <a:p>
            <a:pPr marL="0" indent="-182880">
              <a:lnSpc>
                <a:spcPct val="120000"/>
              </a:lnSpc>
              <a:spcBef>
                <a:spcPts val="0"/>
              </a:spcBef>
            </a:pPr>
            <a:r>
              <a:rPr lang="en-US" sz="1100" dirty="0"/>
              <a:t>Logo inclusion on sponsorship page in mobile app for event (logo will be linked to your company website)</a:t>
            </a:r>
          </a:p>
          <a:p>
            <a:pPr marL="0" indent="-182880">
              <a:lnSpc>
                <a:spcPct val="120000"/>
              </a:lnSpc>
              <a:spcBef>
                <a:spcPts val="0"/>
              </a:spcBef>
            </a:pPr>
            <a:r>
              <a:rPr lang="en-US" sz="1100" dirty="0"/>
              <a:t>Acknowledgment in NARS announcement emails </a:t>
            </a:r>
          </a:p>
          <a:p>
            <a:pPr marL="0" indent="0">
              <a:lnSpc>
                <a:spcPct val="110000"/>
              </a:lnSpc>
              <a:spcBef>
                <a:spcPts val="0"/>
              </a:spcBef>
              <a:buNone/>
            </a:pPr>
            <a:endParaRPr lang="en-US" sz="1400" b="1" dirty="0">
              <a:solidFill>
                <a:srgbClr val="FD8008"/>
              </a:solidFill>
            </a:endParaRPr>
          </a:p>
          <a:p>
            <a:pPr marL="0" indent="0">
              <a:lnSpc>
                <a:spcPct val="110000"/>
              </a:lnSpc>
              <a:spcBef>
                <a:spcPts val="0"/>
              </a:spcBef>
              <a:buNone/>
            </a:pPr>
            <a:r>
              <a:rPr lang="en-US" sz="1800" b="1" dirty="0">
                <a:solidFill>
                  <a:srgbClr val="FD8008"/>
                </a:solidFill>
              </a:rPr>
              <a:t>MOBILE APP ADVERTISEMENT: </a:t>
            </a:r>
            <a:r>
              <a:rPr lang="en-US" sz="1800" dirty="0">
                <a:solidFill>
                  <a:srgbClr val="FD8008"/>
                </a:solidFill>
              </a:rPr>
              <a:t>$500</a:t>
            </a:r>
            <a:endParaRPr lang="en-US" sz="1800" dirty="0"/>
          </a:p>
          <a:p>
            <a:pPr marL="0" indent="-182880">
              <a:lnSpc>
                <a:spcPct val="110000"/>
              </a:lnSpc>
              <a:spcBef>
                <a:spcPts val="0"/>
              </a:spcBef>
            </a:pPr>
            <a:r>
              <a:rPr lang="en-US" sz="1100" dirty="0"/>
              <a:t>Sponsor banner ad in mobile app for event </a:t>
            </a:r>
          </a:p>
          <a:p>
            <a:pPr marL="0" indent="-182880">
              <a:lnSpc>
                <a:spcPct val="11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10000"/>
              </a:lnSpc>
              <a:spcBef>
                <a:spcPts val="0"/>
              </a:spcBef>
            </a:pPr>
            <a:r>
              <a:rPr lang="en-US" sz="1100" dirty="0"/>
              <a:t>Logo inclusion on rotating sponsor presentations projected in main ballroom between speakers</a:t>
            </a:r>
          </a:p>
          <a:p>
            <a:pPr marL="0" indent="-182880">
              <a:lnSpc>
                <a:spcPct val="110000"/>
              </a:lnSpc>
              <a:spcBef>
                <a:spcPts val="0"/>
              </a:spcBef>
            </a:pPr>
            <a:r>
              <a:rPr lang="en-US" sz="1100" dirty="0"/>
              <a:t>Logo inclusion on NARS </a:t>
            </a:r>
            <a:r>
              <a:rPr lang="is-IS" sz="1100" dirty="0"/>
              <a:t>2020</a:t>
            </a:r>
            <a:r>
              <a:rPr lang="en-US" sz="1100" dirty="0"/>
              <a:t> printed agenda</a:t>
            </a:r>
          </a:p>
          <a:p>
            <a:pPr marL="0" indent="0">
              <a:lnSpc>
                <a:spcPct val="110000"/>
              </a:lnSpc>
              <a:spcBef>
                <a:spcPts val="0"/>
              </a:spcBef>
              <a:buNone/>
            </a:pPr>
            <a:endParaRPr lang="en-US" sz="1100" dirty="0"/>
          </a:p>
          <a:p>
            <a:pPr marL="0" indent="0">
              <a:lnSpc>
                <a:spcPct val="110000"/>
              </a:lnSpc>
              <a:spcBef>
                <a:spcPts val="0"/>
              </a:spcBef>
              <a:buNone/>
            </a:pPr>
            <a:endParaRPr lang="en-US" sz="1100" dirty="0"/>
          </a:p>
        </p:txBody>
      </p:sp>
      <p:sp>
        <p:nvSpPr>
          <p:cNvPr id="6" name="Rectangle 5"/>
          <p:cNvSpPr/>
          <p:nvPr/>
        </p:nvSpPr>
        <p:spPr>
          <a:xfrm>
            <a:off x="0" y="0"/>
            <a:ext cx="7792562"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sp>
        <p:nvSpPr>
          <p:cNvPr id="4" name="Rectangle 3">
            <a:extLst>
              <a:ext uri="{FF2B5EF4-FFF2-40B4-BE49-F238E27FC236}">
                <a16:creationId xmlns:a16="http://schemas.microsoft.com/office/drawing/2014/main" id="{F65E6CBF-83EE-7F45-8E9F-7692CD12957B}"/>
              </a:ext>
            </a:extLst>
          </p:cNvPr>
          <p:cNvSpPr/>
          <p:nvPr/>
        </p:nvSpPr>
        <p:spPr>
          <a:xfrm>
            <a:off x="6885452" y="9653860"/>
            <a:ext cx="250390" cy="246221"/>
          </a:xfrm>
          <a:prstGeom prst="rect">
            <a:avLst/>
          </a:prstGeom>
        </p:spPr>
        <p:txBody>
          <a:bodyPr wrap="none">
            <a:spAutoFit/>
          </a:bodyPr>
          <a:lstStyle/>
          <a:p>
            <a:r>
              <a:rPr lang="en-US" sz="1000" dirty="0"/>
              <a:t>7</a:t>
            </a:r>
          </a:p>
        </p:txBody>
      </p:sp>
      <p:pic>
        <p:nvPicPr>
          <p:cNvPr id="5" name="Picture 4" descr="People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924" y="240198"/>
            <a:ext cx="734568" cy="627888"/>
          </a:xfrm>
          <a:prstGeom prst="rect">
            <a:avLst/>
          </a:prstGeom>
        </p:spPr>
      </p:pic>
    </p:spTree>
    <p:extLst>
      <p:ext uri="{BB962C8B-B14F-4D97-AF65-F5344CB8AC3E}">
        <p14:creationId xmlns:p14="http://schemas.microsoft.com/office/powerpoint/2010/main" val="3492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388" y="1178320"/>
            <a:ext cx="6657822" cy="8889876"/>
          </a:xfrm>
        </p:spPr>
        <p:txBody>
          <a:bodyPr vert="horz" lIns="91440" tIns="45720" rIns="91440" bIns="45720" rtlCol="0" anchor="t">
            <a:normAutofit/>
          </a:bodyPr>
          <a:lstStyle/>
          <a:p>
            <a:pPr marL="0" indent="0">
              <a:lnSpc>
                <a:spcPct val="120000"/>
              </a:lnSpc>
              <a:spcBef>
                <a:spcPts val="0"/>
              </a:spcBef>
              <a:buNone/>
            </a:pPr>
            <a:r>
              <a:rPr lang="en-US" sz="1800" b="1" dirty="0">
                <a:solidFill>
                  <a:srgbClr val="FD8008"/>
                </a:solidFill>
              </a:rPr>
              <a:t>GOLF TOURNAMENT HOLE SPONSOR: </a:t>
            </a:r>
            <a:r>
              <a:rPr lang="en-US" sz="1800" dirty="0">
                <a:solidFill>
                  <a:srgbClr val="FD8008"/>
                </a:solidFill>
              </a:rPr>
              <a:t>$250/hole</a:t>
            </a:r>
            <a:endParaRPr lang="en-US" sz="1800" dirty="0"/>
          </a:p>
          <a:p>
            <a:pPr marL="0" indent="-182880">
              <a:lnSpc>
                <a:spcPct val="120000"/>
              </a:lnSpc>
              <a:spcBef>
                <a:spcPts val="0"/>
              </a:spcBef>
            </a:pPr>
            <a:r>
              <a:rPr lang="en-US" sz="1100" dirty="0"/>
              <a:t>Signage displayed at a hole on the course</a:t>
            </a:r>
          </a:p>
          <a:p>
            <a:pPr marL="0" indent="-182880">
              <a:lnSpc>
                <a:spcPct val="12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20000"/>
              </a:lnSpc>
              <a:spcBef>
                <a:spcPts val="0"/>
              </a:spcBef>
            </a:pPr>
            <a:r>
              <a:rPr lang="en-US" sz="1100" dirty="0"/>
              <a:t>Logo inclusion on NARS </a:t>
            </a:r>
            <a:r>
              <a:rPr lang="is-IS" sz="1100" dirty="0"/>
              <a:t>2020</a:t>
            </a:r>
            <a:r>
              <a:rPr lang="en-US" sz="1100" dirty="0"/>
              <a:t> printed agenda</a:t>
            </a:r>
          </a:p>
          <a:p>
            <a:pPr marL="0" indent="-182880">
              <a:lnSpc>
                <a:spcPct val="120000"/>
              </a:lnSpc>
              <a:spcBef>
                <a:spcPts val="0"/>
              </a:spcBef>
            </a:pPr>
            <a:r>
              <a:rPr lang="en-US" sz="1100" dirty="0"/>
              <a:t>Logo inclusion on sponsorship page in mobile app for event (logo will be linked to your company website)</a:t>
            </a:r>
          </a:p>
          <a:p>
            <a:pPr marL="0" indent="-182880">
              <a:lnSpc>
                <a:spcPct val="120000"/>
              </a:lnSpc>
              <a:spcBef>
                <a:spcPts val="0"/>
              </a:spcBef>
            </a:pPr>
            <a:endParaRPr lang="en-US" sz="1100" dirty="0"/>
          </a:p>
          <a:p>
            <a:pPr marL="0" indent="0">
              <a:lnSpc>
                <a:spcPct val="120000"/>
              </a:lnSpc>
              <a:spcBef>
                <a:spcPts val="0"/>
              </a:spcBef>
              <a:buNone/>
            </a:pPr>
            <a:r>
              <a:rPr lang="en-US" sz="1800" b="1" strike="sngStrike" dirty="0">
                <a:solidFill>
                  <a:srgbClr val="FD8008"/>
                </a:solidFill>
              </a:rPr>
              <a:t>GOLF TOURNAMENT HOLE-IN-ONE SPONSOR</a:t>
            </a:r>
            <a:r>
              <a:rPr lang="en-US" sz="1800" b="1" dirty="0">
                <a:solidFill>
                  <a:srgbClr val="FD8008"/>
                </a:solidFill>
              </a:rPr>
              <a:t>: </a:t>
            </a:r>
            <a:r>
              <a:rPr lang="en-US" sz="1800" strike="sngStrike" dirty="0">
                <a:solidFill>
                  <a:srgbClr val="FD8008"/>
                </a:solidFill>
              </a:rPr>
              <a:t>$5,500</a:t>
            </a:r>
            <a:r>
              <a:rPr lang="en-US" sz="1800" dirty="0">
                <a:solidFill>
                  <a:srgbClr val="FD8008"/>
                </a:solidFill>
                <a:cs typeface="Calibri"/>
              </a:rPr>
              <a:t>  </a:t>
            </a:r>
            <a:r>
              <a:rPr lang="en-US" sz="1800" b="1" dirty="0">
                <a:solidFill>
                  <a:srgbClr val="FF0000"/>
                </a:solidFill>
                <a:cs typeface="Calibri"/>
              </a:rPr>
              <a:t>SOLD</a:t>
            </a:r>
            <a:endParaRPr lang="en-US" sz="1800" strike="sngStrike" dirty="0"/>
          </a:p>
          <a:p>
            <a:pPr marL="0" indent="-182880">
              <a:lnSpc>
                <a:spcPct val="120000"/>
              </a:lnSpc>
              <a:spcBef>
                <a:spcPts val="0"/>
              </a:spcBef>
            </a:pPr>
            <a:r>
              <a:rPr lang="en-US" sz="1100" dirty="0"/>
              <a:t>Signage displayed at golf course</a:t>
            </a:r>
          </a:p>
          <a:p>
            <a:pPr marL="0" indent="-182880">
              <a:lnSpc>
                <a:spcPct val="12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20000"/>
              </a:lnSpc>
              <a:spcBef>
                <a:spcPts val="0"/>
              </a:spcBef>
            </a:pPr>
            <a:r>
              <a:rPr lang="en-US" sz="1100" dirty="0"/>
              <a:t>Logo inclusion on NARS </a:t>
            </a:r>
            <a:r>
              <a:rPr lang="is-IS" sz="1100" dirty="0"/>
              <a:t>2020</a:t>
            </a:r>
            <a:r>
              <a:rPr lang="en-US" sz="1100" dirty="0"/>
              <a:t> printed agenda</a:t>
            </a:r>
          </a:p>
          <a:p>
            <a:pPr marL="0" indent="-182880">
              <a:lnSpc>
                <a:spcPct val="120000"/>
              </a:lnSpc>
              <a:spcBef>
                <a:spcPts val="0"/>
              </a:spcBef>
            </a:pPr>
            <a:r>
              <a:rPr lang="en-US" sz="1100" dirty="0"/>
              <a:t>Logo inclusion on rotating sponsor presentations projected in main ballroom between speakers</a:t>
            </a:r>
          </a:p>
          <a:p>
            <a:pPr marL="0" indent="-182880">
              <a:lnSpc>
                <a:spcPct val="120000"/>
              </a:lnSpc>
              <a:spcBef>
                <a:spcPts val="0"/>
              </a:spcBef>
            </a:pPr>
            <a:r>
              <a:rPr lang="en-US" sz="1100" dirty="0"/>
              <a:t>Logo inclusion on sponsorship page in mobile app for event (logo will be linked to your company website)</a:t>
            </a:r>
          </a:p>
          <a:p>
            <a:pPr marL="0" indent="-182880">
              <a:lnSpc>
                <a:spcPct val="120000"/>
              </a:lnSpc>
              <a:spcBef>
                <a:spcPts val="0"/>
              </a:spcBef>
            </a:pPr>
            <a:r>
              <a:rPr lang="en-US" sz="1100" dirty="0"/>
              <a:t>Marketing materials inclusion (provided by the sponsor) in attendee packets</a:t>
            </a:r>
          </a:p>
          <a:p>
            <a:pPr marL="0" indent="-182880">
              <a:lnSpc>
                <a:spcPct val="120000"/>
              </a:lnSpc>
              <a:spcBef>
                <a:spcPts val="0"/>
              </a:spcBef>
            </a:pPr>
            <a:r>
              <a:rPr lang="en-US" sz="1100" dirty="0"/>
              <a:t>Opportunity to distribute SWAG at the golf tournament (i.e. branded golf balls, T-shirts, etc.)</a:t>
            </a:r>
          </a:p>
          <a:p>
            <a:pPr marL="0" indent="-182880">
              <a:lnSpc>
                <a:spcPct val="120000"/>
              </a:lnSpc>
              <a:spcBef>
                <a:spcPts val="0"/>
              </a:spcBef>
            </a:pPr>
            <a:r>
              <a:rPr lang="en-US" sz="1100" dirty="0"/>
              <a:t>Access to the list of NARS </a:t>
            </a:r>
            <a:r>
              <a:rPr lang="is-IS" sz="1100" dirty="0"/>
              <a:t>2020</a:t>
            </a:r>
            <a:r>
              <a:rPr lang="en-US" sz="1100" dirty="0"/>
              <a:t> attendees and their contact information post NARS</a:t>
            </a:r>
          </a:p>
          <a:p>
            <a:pPr marL="0" indent="0">
              <a:lnSpc>
                <a:spcPct val="120000"/>
              </a:lnSpc>
              <a:spcBef>
                <a:spcPts val="0"/>
              </a:spcBef>
              <a:buNone/>
            </a:pPr>
            <a:endParaRPr lang="en-US" sz="1800" b="1" strike="sngStrike" dirty="0">
              <a:solidFill>
                <a:srgbClr val="FD8008"/>
              </a:solidFill>
            </a:endParaRPr>
          </a:p>
          <a:p>
            <a:pPr marL="0" indent="0">
              <a:lnSpc>
                <a:spcPct val="120000"/>
              </a:lnSpc>
              <a:spcBef>
                <a:spcPts val="0"/>
              </a:spcBef>
              <a:buNone/>
            </a:pPr>
            <a:r>
              <a:rPr lang="en-US" sz="1800" b="1" strike="sngStrike" dirty="0">
                <a:solidFill>
                  <a:srgbClr val="FD8008"/>
                </a:solidFill>
              </a:rPr>
              <a:t>GOLF TOURNAMENT SPONSOR</a:t>
            </a:r>
            <a:r>
              <a:rPr lang="en-US" sz="1800" b="1" dirty="0">
                <a:solidFill>
                  <a:srgbClr val="FD8008"/>
                </a:solidFill>
              </a:rPr>
              <a:t>: </a:t>
            </a:r>
            <a:r>
              <a:rPr lang="en-US" sz="1800" strike="sngStrike" dirty="0">
                <a:solidFill>
                  <a:srgbClr val="FD8008"/>
                </a:solidFill>
              </a:rPr>
              <a:t>$12,500</a:t>
            </a:r>
            <a:r>
              <a:rPr lang="en-US" sz="1800" dirty="0">
                <a:solidFill>
                  <a:srgbClr val="FD8008"/>
                </a:solidFill>
              </a:rPr>
              <a:t>  </a:t>
            </a:r>
            <a:r>
              <a:rPr lang="en-US" sz="1800" b="1" dirty="0">
                <a:solidFill>
                  <a:srgbClr val="FF0000"/>
                </a:solidFill>
              </a:rPr>
              <a:t>SOLD</a:t>
            </a:r>
            <a:endParaRPr lang="en-US" sz="1800" dirty="0"/>
          </a:p>
          <a:p>
            <a:pPr marL="0" indent="-182880">
              <a:lnSpc>
                <a:spcPct val="120000"/>
              </a:lnSpc>
              <a:spcBef>
                <a:spcPts val="0"/>
              </a:spcBef>
            </a:pPr>
            <a:r>
              <a:rPr lang="en-US" sz="1100" dirty="0"/>
              <a:t>Three complimentary golf tournament registrations</a:t>
            </a:r>
          </a:p>
          <a:p>
            <a:pPr marL="0" indent="-182880">
              <a:lnSpc>
                <a:spcPct val="120000"/>
              </a:lnSpc>
              <a:spcBef>
                <a:spcPts val="0"/>
              </a:spcBef>
            </a:pPr>
            <a:r>
              <a:rPr lang="en-US" sz="1100" dirty="0"/>
              <a:t>Signage displayed at golf course</a:t>
            </a:r>
          </a:p>
          <a:p>
            <a:pPr marL="0" indent="-182880">
              <a:lnSpc>
                <a:spcPct val="120000"/>
              </a:lnSpc>
              <a:spcBef>
                <a:spcPts val="0"/>
              </a:spcBef>
            </a:pPr>
            <a:r>
              <a:rPr lang="en-US" sz="1100" dirty="0"/>
              <a:t>Logo inclusion on NARS </a:t>
            </a:r>
            <a:r>
              <a:rPr lang="is-IS" sz="1100" dirty="0"/>
              <a:t>2020</a:t>
            </a:r>
            <a:r>
              <a:rPr lang="en-US" sz="1100" dirty="0"/>
              <a:t> website (logo will be linked to your company website)</a:t>
            </a:r>
          </a:p>
          <a:p>
            <a:pPr marL="0" indent="-182880">
              <a:lnSpc>
                <a:spcPct val="120000"/>
              </a:lnSpc>
              <a:spcBef>
                <a:spcPts val="0"/>
              </a:spcBef>
            </a:pPr>
            <a:r>
              <a:rPr lang="en-US" sz="1100" dirty="0"/>
              <a:t>Logo inclusion on NARS </a:t>
            </a:r>
            <a:r>
              <a:rPr lang="is-IS" sz="1100" dirty="0"/>
              <a:t>2020</a:t>
            </a:r>
            <a:r>
              <a:rPr lang="en-US" sz="1100" dirty="0"/>
              <a:t> printed agenda</a:t>
            </a:r>
          </a:p>
          <a:p>
            <a:pPr marL="0" indent="-182880">
              <a:lnSpc>
                <a:spcPct val="120000"/>
              </a:lnSpc>
              <a:spcBef>
                <a:spcPts val="0"/>
              </a:spcBef>
            </a:pPr>
            <a:r>
              <a:rPr lang="en-US" sz="1100" dirty="0"/>
              <a:t>Logo inclusion on rotating sponsor presentations projected in main ballroom between speakers</a:t>
            </a:r>
          </a:p>
          <a:p>
            <a:pPr marL="0" indent="-182880">
              <a:lnSpc>
                <a:spcPct val="120000"/>
              </a:lnSpc>
              <a:spcBef>
                <a:spcPts val="0"/>
              </a:spcBef>
            </a:pPr>
            <a:r>
              <a:rPr lang="en-US" sz="1100" dirty="0"/>
              <a:t>Logo inclusion on sponsorship page in mobile app for event (logo will be linked to your company website)</a:t>
            </a:r>
          </a:p>
          <a:p>
            <a:pPr marL="0" indent="-182880">
              <a:lnSpc>
                <a:spcPct val="120000"/>
              </a:lnSpc>
              <a:spcBef>
                <a:spcPts val="0"/>
              </a:spcBef>
            </a:pPr>
            <a:r>
              <a:rPr lang="en-US" sz="1100" dirty="0"/>
              <a:t>Guest post to ARA blog (Created by sponsor, edited and approved by ARA) </a:t>
            </a:r>
          </a:p>
          <a:p>
            <a:pPr marL="0" indent="-182880">
              <a:lnSpc>
                <a:spcPct val="120000"/>
              </a:lnSpc>
              <a:spcBef>
                <a:spcPts val="0"/>
              </a:spcBef>
            </a:pPr>
            <a:r>
              <a:rPr lang="en-US" sz="1100" dirty="0"/>
              <a:t>Opportunity to distribute SWAG at the golf tournament (i.e. branded golf balls, T-shirts, logo stickers on box </a:t>
            </a:r>
            <a:br>
              <a:rPr lang="en-US" sz="1100" dirty="0">
                <a:cs typeface="Calibri"/>
              </a:rPr>
            </a:br>
            <a:r>
              <a:rPr lang="en-US" sz="1100" dirty="0"/>
              <a:t>      lunches, etc.)</a:t>
            </a:r>
            <a:endParaRPr lang="en-US" sz="1100" dirty="0">
              <a:cs typeface="Calibri"/>
            </a:endParaRPr>
          </a:p>
          <a:p>
            <a:pPr marL="0" indent="-182880">
              <a:lnSpc>
                <a:spcPct val="120000"/>
              </a:lnSpc>
              <a:spcBef>
                <a:spcPts val="0"/>
              </a:spcBef>
            </a:pPr>
            <a:r>
              <a:rPr lang="en-US" sz="1100" dirty="0"/>
              <a:t>Access to the list of NARS </a:t>
            </a:r>
            <a:r>
              <a:rPr lang="is-IS" sz="1100" dirty="0"/>
              <a:t>2020</a:t>
            </a:r>
            <a:r>
              <a:rPr lang="en-US" sz="1100" dirty="0"/>
              <a:t> attendees and their contact information post NARS</a:t>
            </a:r>
          </a:p>
        </p:txBody>
      </p:sp>
      <p:sp>
        <p:nvSpPr>
          <p:cNvPr id="6" name="Rectangle 5"/>
          <p:cNvSpPr/>
          <p:nvPr/>
        </p:nvSpPr>
        <p:spPr>
          <a:xfrm>
            <a:off x="0" y="0"/>
            <a:ext cx="7792562" cy="993623"/>
          </a:xfrm>
          <a:prstGeom prst="rect">
            <a:avLst/>
          </a:prstGeom>
          <a:solidFill>
            <a:srgbClr val="EC5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r>
              <a:rPr lang="is-IS" sz="2400" b="1" dirty="0"/>
              <a:t>2020</a:t>
            </a:r>
            <a:r>
              <a:rPr lang="en-US" sz="2400" dirty="0"/>
              <a:t> SPONSORSHIP OPPORTUNITIES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94" y="100786"/>
            <a:ext cx="997692" cy="765970"/>
          </a:xfrm>
          <a:prstGeom prst="rect">
            <a:avLst/>
          </a:prstGeom>
        </p:spPr>
      </p:pic>
      <p:pic>
        <p:nvPicPr>
          <p:cNvPr id="8" name="Picture 7" descr="Logobug_ltblue.png"/>
          <p:cNvPicPr>
            <a:picLocks noChangeAspect="1"/>
          </p:cNvPicPr>
          <p:nvPr/>
        </p:nvPicPr>
        <p:blipFill>
          <a:blip r:embed="rId4">
            <a:alphaModFix amt="41000"/>
            <a:extLst>
              <a:ext uri="{28A0092B-C50C-407E-A947-70E740481C1C}">
                <a14:useLocalDpi xmlns:a14="http://schemas.microsoft.com/office/drawing/2010/main" val="0"/>
              </a:ext>
            </a:extLst>
          </a:blip>
          <a:stretch>
            <a:fillRect/>
          </a:stretch>
        </p:blipFill>
        <p:spPr>
          <a:xfrm>
            <a:off x="6561393" y="9229635"/>
            <a:ext cx="898508" cy="684729"/>
          </a:xfrm>
          <a:prstGeom prst="rect">
            <a:avLst/>
          </a:prstGeom>
        </p:spPr>
      </p:pic>
      <p:sp>
        <p:nvSpPr>
          <p:cNvPr id="9" name="TextBox 8"/>
          <p:cNvSpPr txBox="1"/>
          <p:nvPr/>
        </p:nvSpPr>
        <p:spPr>
          <a:xfrm>
            <a:off x="6885816" y="9668143"/>
            <a:ext cx="250390" cy="246221"/>
          </a:xfrm>
          <a:prstGeom prst="rect">
            <a:avLst/>
          </a:prstGeom>
          <a:noFill/>
        </p:spPr>
        <p:txBody>
          <a:bodyPr wrap="none" rtlCol="0">
            <a:spAutoFit/>
          </a:bodyPr>
          <a:lstStyle/>
          <a:p>
            <a:r>
              <a:rPr lang="en-US" sz="1000" dirty="0"/>
              <a:t>8</a:t>
            </a:r>
          </a:p>
        </p:txBody>
      </p:sp>
      <p:pic>
        <p:nvPicPr>
          <p:cNvPr id="4" name="Picture 3" descr="People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810" y="9229635"/>
            <a:ext cx="1539240" cy="646176"/>
          </a:xfrm>
          <a:prstGeom prst="rect">
            <a:avLst/>
          </a:prstGeom>
        </p:spPr>
      </p:pic>
    </p:spTree>
    <p:extLst>
      <p:ext uri="{BB962C8B-B14F-4D97-AF65-F5344CB8AC3E}">
        <p14:creationId xmlns:p14="http://schemas.microsoft.com/office/powerpoint/2010/main" val="2577399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15027</TotalTime>
  <Words>3246</Words>
  <Application>Microsoft Macintosh PowerPoint</Application>
  <PresentationFormat>Custom</PresentationFormat>
  <Paragraphs>304</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Infusion Brands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Shari Hammond</dc:creator>
  <cp:lastModifiedBy>Atkins, Julia</cp:lastModifiedBy>
  <cp:revision>75</cp:revision>
  <dcterms:created xsi:type="dcterms:W3CDTF">2018-08-13T15:43:24Z</dcterms:created>
  <dcterms:modified xsi:type="dcterms:W3CDTF">2019-10-30T20:16:15Z</dcterms:modified>
</cp:coreProperties>
</file>